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07" r:id="rId2"/>
    <p:sldId id="378" r:id="rId3"/>
    <p:sldId id="314" r:id="rId4"/>
    <p:sldId id="336" r:id="rId5"/>
    <p:sldId id="375" r:id="rId6"/>
    <p:sldId id="339" r:id="rId7"/>
    <p:sldId id="350" r:id="rId8"/>
    <p:sldId id="376" r:id="rId9"/>
    <p:sldId id="377" r:id="rId10"/>
    <p:sldId id="353" r:id="rId11"/>
    <p:sldId id="354" r:id="rId12"/>
    <p:sldId id="360" r:id="rId13"/>
    <p:sldId id="361" r:id="rId14"/>
    <p:sldId id="355" r:id="rId15"/>
    <p:sldId id="340" r:id="rId16"/>
    <p:sldId id="342" r:id="rId17"/>
    <p:sldId id="359" r:id="rId18"/>
    <p:sldId id="363" r:id="rId19"/>
    <p:sldId id="364" r:id="rId20"/>
    <p:sldId id="362" r:id="rId21"/>
    <p:sldId id="365" r:id="rId22"/>
    <p:sldId id="366" r:id="rId23"/>
    <p:sldId id="367" r:id="rId24"/>
    <p:sldId id="368" r:id="rId25"/>
    <p:sldId id="369" r:id="rId26"/>
    <p:sldId id="370" r:id="rId27"/>
    <p:sldId id="371" r:id="rId28"/>
    <p:sldId id="373" r:id="rId29"/>
    <p:sldId id="347" r:id="rId30"/>
    <p:sldId id="348" r:id="rId31"/>
    <p:sldId id="379" r:id="rId32"/>
    <p:sldId id="380" r:id="rId33"/>
    <p:sldId id="381" r:id="rId34"/>
    <p:sldId id="346" r:id="rId35"/>
    <p:sldId id="356" r:id="rId36"/>
    <p:sldId id="374" r:id="rId37"/>
  </p:sldIdLst>
  <p:sldSz cx="9144000" cy="6858000" type="screen4x3"/>
  <p:notesSz cx="7589838" cy="5761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55" autoAdjust="0"/>
  </p:normalViewPr>
  <p:slideViewPr>
    <p:cSldViewPr>
      <p:cViewPr>
        <p:scale>
          <a:sx n="81" d="100"/>
          <a:sy n="81" d="100"/>
        </p:scale>
        <p:origin x="-16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Meta\HHD&amp;C_Report_Data_2012Q1_2page_writeup_forma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%20age%20analysis_slied_prep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%20age%20analysis_slied_prep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%20age%20analysis_slied_prep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%20age%20analysis_slied_prep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%20age%20analysis_slied_prep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%20age%20analysis_slied_prep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25yo_bankruptcy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25yo_bankruptc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7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Meta\HHD&amp;C_Report_Data_2012Q1_2page_writeup_forma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Meta\HHD&amp;C_Report_Data_2012Q1_2page_writeup_forma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s%20increasing%20due%20to%20n%20or%20dollar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s%20increasing%20due%20to%20n%20or%20dollar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s%20increasing%20due%20to%20n%20or%20dollar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s%20increasing%20due%20to%20n%20or%20dollar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ta\student%20loans%20increasing%20due%20to%20n%20or%20dolla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4.9217223526504136E-2"/>
          <c:y val="0.15560806045564221"/>
          <c:w val="0.91475693555772908"/>
          <c:h val="0.73427324096666158"/>
        </c:manualLayout>
      </c:layout>
      <c:barChart>
        <c:barDir val="col"/>
        <c:grouping val="stacked"/>
        <c:ser>
          <c:idx val="0"/>
          <c:order val="0"/>
          <c:tx>
            <c:strRef>
              <c:f>'Page 4 Data'!$A$4:$C$4</c:f>
              <c:strCache>
                <c:ptCount val="1"/>
                <c:pt idx="0">
                  <c:v>Mortgage</c:v>
                </c:pt>
              </c:strCache>
            </c:strRef>
          </c:tx>
          <c:spPr>
            <a:solidFill>
              <a:srgbClr val="E98517"/>
            </a:solidFill>
          </c:spPr>
          <c:cat>
            <c:strRef>
              <c:f>'Page 4 Data'!$D$3:$BJ$3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4 Data'!$D$4:$AQ$4</c:f>
              <c:numCache>
                <c:formatCode>0.000</c:formatCode>
                <c:ptCount val="40"/>
                <c:pt idx="0">
                  <c:v>4.9420000000000002</c:v>
                </c:pt>
                <c:pt idx="1">
                  <c:v>5.08</c:v>
                </c:pt>
                <c:pt idx="2">
                  <c:v>5.1829999999999981</c:v>
                </c:pt>
                <c:pt idx="3">
                  <c:v>5.6599999999999984</c:v>
                </c:pt>
                <c:pt idx="4">
                  <c:v>5.84</c:v>
                </c:pt>
                <c:pt idx="5">
                  <c:v>5.9669999999999996</c:v>
                </c:pt>
                <c:pt idx="6">
                  <c:v>6.21</c:v>
                </c:pt>
                <c:pt idx="7">
                  <c:v>6.3599999999999985</c:v>
                </c:pt>
                <c:pt idx="8">
                  <c:v>6.5119999999999996</c:v>
                </c:pt>
                <c:pt idx="9">
                  <c:v>6.695999999999998</c:v>
                </c:pt>
                <c:pt idx="10">
                  <c:v>6.9059999999999997</c:v>
                </c:pt>
                <c:pt idx="11">
                  <c:v>7.1019999999999985</c:v>
                </c:pt>
                <c:pt idx="12">
                  <c:v>7.4359999999999999</c:v>
                </c:pt>
                <c:pt idx="13">
                  <c:v>7.76</c:v>
                </c:pt>
                <c:pt idx="14">
                  <c:v>8.0450000000000017</c:v>
                </c:pt>
                <c:pt idx="15">
                  <c:v>8.234</c:v>
                </c:pt>
                <c:pt idx="16">
                  <c:v>8.4220000000000006</c:v>
                </c:pt>
                <c:pt idx="17">
                  <c:v>8.7060000000000013</c:v>
                </c:pt>
                <c:pt idx="18">
                  <c:v>8.9250000000000007</c:v>
                </c:pt>
                <c:pt idx="19">
                  <c:v>9.1010000000000009</c:v>
                </c:pt>
                <c:pt idx="20">
                  <c:v>9.234</c:v>
                </c:pt>
                <c:pt idx="21">
                  <c:v>9.2730000000000015</c:v>
                </c:pt>
                <c:pt idx="22">
                  <c:v>9.2940000000000005</c:v>
                </c:pt>
                <c:pt idx="23">
                  <c:v>9.2570000000000014</c:v>
                </c:pt>
                <c:pt idx="24">
                  <c:v>9.1349999999999998</c:v>
                </c:pt>
                <c:pt idx="25">
                  <c:v>9.0630000000000006</c:v>
                </c:pt>
                <c:pt idx="26">
                  <c:v>8.9440000000000008</c:v>
                </c:pt>
                <c:pt idx="27">
                  <c:v>8.843</c:v>
                </c:pt>
                <c:pt idx="28">
                  <c:v>8.8340000000000014</c:v>
                </c:pt>
                <c:pt idx="29">
                  <c:v>8.7030000000000012</c:v>
                </c:pt>
                <c:pt idx="30">
                  <c:v>8.609</c:v>
                </c:pt>
                <c:pt idx="31">
                  <c:v>8.4520000000000035</c:v>
                </c:pt>
                <c:pt idx="32">
                  <c:v>8.5440000000000005</c:v>
                </c:pt>
                <c:pt idx="33">
                  <c:v>8.516</c:v>
                </c:pt>
                <c:pt idx="34">
                  <c:v>8.4020000000000028</c:v>
                </c:pt>
                <c:pt idx="35">
                  <c:v>8.2680000000000025</c:v>
                </c:pt>
                <c:pt idx="36">
                  <c:v>8.1870000000000012</c:v>
                </c:pt>
              </c:numCache>
            </c:numRef>
          </c:val>
        </c:ser>
        <c:ser>
          <c:idx val="1"/>
          <c:order val="1"/>
          <c:tx>
            <c:strRef>
              <c:f>'Page 4 Data'!$A$5:$C$5</c:f>
              <c:strCache>
                <c:ptCount val="1"/>
                <c:pt idx="0">
                  <c:v>HE Revolving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'Page 4 Data'!$D$3:$BJ$3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4 Data'!$D$5:$AQ$5</c:f>
              <c:numCache>
                <c:formatCode>0.000</c:formatCode>
                <c:ptCount val="40"/>
                <c:pt idx="0">
                  <c:v>0.24200000000000005</c:v>
                </c:pt>
                <c:pt idx="1">
                  <c:v>0.26</c:v>
                </c:pt>
                <c:pt idx="2">
                  <c:v>0.26900000000000002</c:v>
                </c:pt>
                <c:pt idx="3">
                  <c:v>0.30200000000000016</c:v>
                </c:pt>
                <c:pt idx="4">
                  <c:v>0.32800000000000012</c:v>
                </c:pt>
                <c:pt idx="5">
                  <c:v>0.36700000000000016</c:v>
                </c:pt>
                <c:pt idx="6">
                  <c:v>0.42600000000000016</c:v>
                </c:pt>
                <c:pt idx="7">
                  <c:v>0.46800000000000008</c:v>
                </c:pt>
                <c:pt idx="8">
                  <c:v>0.502</c:v>
                </c:pt>
                <c:pt idx="9">
                  <c:v>0.52800000000000002</c:v>
                </c:pt>
                <c:pt idx="10">
                  <c:v>0.54100000000000004</c:v>
                </c:pt>
                <c:pt idx="11">
                  <c:v>0.56499999999999995</c:v>
                </c:pt>
                <c:pt idx="12">
                  <c:v>0.58200000000000018</c:v>
                </c:pt>
                <c:pt idx="13">
                  <c:v>0.59000000000000019</c:v>
                </c:pt>
                <c:pt idx="14">
                  <c:v>0.6030000000000002</c:v>
                </c:pt>
                <c:pt idx="15">
                  <c:v>0.6040000000000002</c:v>
                </c:pt>
                <c:pt idx="16">
                  <c:v>0.6050000000000002</c:v>
                </c:pt>
                <c:pt idx="17">
                  <c:v>0.61900000000000022</c:v>
                </c:pt>
                <c:pt idx="18">
                  <c:v>0.63100000000000023</c:v>
                </c:pt>
                <c:pt idx="19">
                  <c:v>0.64700000000000024</c:v>
                </c:pt>
                <c:pt idx="20">
                  <c:v>0.66300000000000026</c:v>
                </c:pt>
                <c:pt idx="21">
                  <c:v>0.67900000000000038</c:v>
                </c:pt>
                <c:pt idx="22">
                  <c:v>0.69200000000000028</c:v>
                </c:pt>
                <c:pt idx="23">
                  <c:v>0.70500000000000018</c:v>
                </c:pt>
                <c:pt idx="24">
                  <c:v>0.71400000000000019</c:v>
                </c:pt>
                <c:pt idx="25">
                  <c:v>0.71300000000000019</c:v>
                </c:pt>
                <c:pt idx="26">
                  <c:v>0.70800000000000018</c:v>
                </c:pt>
                <c:pt idx="27">
                  <c:v>0.70640000000000003</c:v>
                </c:pt>
                <c:pt idx="28">
                  <c:v>0.69510000000000038</c:v>
                </c:pt>
                <c:pt idx="29">
                  <c:v>0.68260000000000032</c:v>
                </c:pt>
                <c:pt idx="30">
                  <c:v>0.67340000000000022</c:v>
                </c:pt>
                <c:pt idx="31">
                  <c:v>0.66780000000000028</c:v>
                </c:pt>
                <c:pt idx="32">
                  <c:v>0.64050000000000018</c:v>
                </c:pt>
                <c:pt idx="33">
                  <c:v>0.62450000000000028</c:v>
                </c:pt>
                <c:pt idx="34">
                  <c:v>0.63870000000000038</c:v>
                </c:pt>
                <c:pt idx="35">
                  <c:v>0.62710000000000021</c:v>
                </c:pt>
                <c:pt idx="36">
                  <c:v>0.61180000000000023</c:v>
                </c:pt>
              </c:numCache>
            </c:numRef>
          </c:val>
        </c:ser>
        <c:ser>
          <c:idx val="2"/>
          <c:order val="2"/>
          <c:tx>
            <c:strRef>
              <c:f>'Page 4 Data'!$A$6:$C$6</c:f>
              <c:strCache>
                <c:ptCount val="1"/>
                <c:pt idx="0">
                  <c:v>Auto Loan</c:v>
                </c:pt>
              </c:strCache>
            </c:strRef>
          </c:tx>
          <c:cat>
            <c:strRef>
              <c:f>'Page 4 Data'!$D$3:$BJ$3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4 Data'!$D$6:$AQ$6</c:f>
              <c:numCache>
                <c:formatCode>0.000</c:formatCode>
                <c:ptCount val="40"/>
                <c:pt idx="0">
                  <c:v>0.64100000000000024</c:v>
                </c:pt>
                <c:pt idx="1">
                  <c:v>0.62200000000000022</c:v>
                </c:pt>
                <c:pt idx="2">
                  <c:v>0.68400000000000039</c:v>
                </c:pt>
                <c:pt idx="3">
                  <c:v>0.70400000000000018</c:v>
                </c:pt>
                <c:pt idx="4">
                  <c:v>0.7200000000000002</c:v>
                </c:pt>
                <c:pt idx="5">
                  <c:v>0.74300000000000022</c:v>
                </c:pt>
                <c:pt idx="6">
                  <c:v>0.75100000000000022</c:v>
                </c:pt>
                <c:pt idx="7">
                  <c:v>0.7280000000000002</c:v>
                </c:pt>
                <c:pt idx="8">
                  <c:v>0.7250000000000002</c:v>
                </c:pt>
                <c:pt idx="9">
                  <c:v>0.77400000000000002</c:v>
                </c:pt>
                <c:pt idx="10">
                  <c:v>0.83000000000000018</c:v>
                </c:pt>
                <c:pt idx="11">
                  <c:v>0.79200000000000004</c:v>
                </c:pt>
                <c:pt idx="12">
                  <c:v>0.78800000000000003</c:v>
                </c:pt>
                <c:pt idx="13">
                  <c:v>0.79600000000000004</c:v>
                </c:pt>
                <c:pt idx="14">
                  <c:v>0.82099999999999995</c:v>
                </c:pt>
                <c:pt idx="15">
                  <c:v>0.82099999999999995</c:v>
                </c:pt>
                <c:pt idx="16">
                  <c:v>0.79400000000000004</c:v>
                </c:pt>
                <c:pt idx="17">
                  <c:v>0.80700000000000005</c:v>
                </c:pt>
                <c:pt idx="18">
                  <c:v>0.81799999999999995</c:v>
                </c:pt>
                <c:pt idx="19">
                  <c:v>0.81499999999999995</c:v>
                </c:pt>
                <c:pt idx="20">
                  <c:v>0.80800000000000005</c:v>
                </c:pt>
                <c:pt idx="21">
                  <c:v>0.81</c:v>
                </c:pt>
                <c:pt idx="22">
                  <c:v>0.80900000000000005</c:v>
                </c:pt>
                <c:pt idx="23">
                  <c:v>0.79100000000000004</c:v>
                </c:pt>
                <c:pt idx="24">
                  <c:v>0.76600000000000024</c:v>
                </c:pt>
                <c:pt idx="25">
                  <c:v>0.74300000000000022</c:v>
                </c:pt>
                <c:pt idx="26">
                  <c:v>0.73900000000000021</c:v>
                </c:pt>
                <c:pt idx="27">
                  <c:v>0.72190000000000021</c:v>
                </c:pt>
                <c:pt idx="28">
                  <c:v>0.70470000000000022</c:v>
                </c:pt>
                <c:pt idx="29">
                  <c:v>0.70220000000000005</c:v>
                </c:pt>
                <c:pt idx="30">
                  <c:v>0.71000000000000019</c:v>
                </c:pt>
                <c:pt idx="31">
                  <c:v>0.71100000000000019</c:v>
                </c:pt>
                <c:pt idx="32">
                  <c:v>0.70560000000000023</c:v>
                </c:pt>
                <c:pt idx="33">
                  <c:v>0.71300000000000019</c:v>
                </c:pt>
                <c:pt idx="34">
                  <c:v>0.73040000000000005</c:v>
                </c:pt>
                <c:pt idx="35">
                  <c:v>0.7341000000000002</c:v>
                </c:pt>
                <c:pt idx="36">
                  <c:v>0.73650000000000004</c:v>
                </c:pt>
              </c:numCache>
            </c:numRef>
          </c:val>
        </c:ser>
        <c:ser>
          <c:idx val="3"/>
          <c:order val="3"/>
          <c:tx>
            <c:strRef>
              <c:f>'Page 4 Data'!$A$7:$C$7</c:f>
              <c:strCache>
                <c:ptCount val="1"/>
                <c:pt idx="0">
                  <c:v>Credit Card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'Page 4 Data'!$D$3:$BJ$3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4 Data'!$D$7:$AQ$7</c:f>
              <c:numCache>
                <c:formatCode>0.000</c:formatCode>
                <c:ptCount val="40"/>
                <c:pt idx="0">
                  <c:v>0.68800000000000028</c:v>
                </c:pt>
                <c:pt idx="1">
                  <c:v>0.69300000000000028</c:v>
                </c:pt>
                <c:pt idx="2">
                  <c:v>0.69300000000000028</c:v>
                </c:pt>
                <c:pt idx="3">
                  <c:v>0.69800000000000029</c:v>
                </c:pt>
                <c:pt idx="4">
                  <c:v>0.69500000000000028</c:v>
                </c:pt>
                <c:pt idx="5">
                  <c:v>0.69700000000000029</c:v>
                </c:pt>
                <c:pt idx="6">
                  <c:v>0.70600000000000018</c:v>
                </c:pt>
                <c:pt idx="7">
                  <c:v>0.71700000000000019</c:v>
                </c:pt>
                <c:pt idx="8">
                  <c:v>0.71000000000000019</c:v>
                </c:pt>
                <c:pt idx="9">
                  <c:v>0.71700000000000019</c:v>
                </c:pt>
                <c:pt idx="10">
                  <c:v>0.73200000000000021</c:v>
                </c:pt>
                <c:pt idx="11">
                  <c:v>0.73600000000000021</c:v>
                </c:pt>
                <c:pt idx="12">
                  <c:v>0.7230000000000002</c:v>
                </c:pt>
                <c:pt idx="13">
                  <c:v>0.73900000000000021</c:v>
                </c:pt>
                <c:pt idx="14">
                  <c:v>0.75400000000000023</c:v>
                </c:pt>
                <c:pt idx="15">
                  <c:v>0.76700000000000024</c:v>
                </c:pt>
                <c:pt idx="16">
                  <c:v>0.76400000000000023</c:v>
                </c:pt>
                <c:pt idx="17">
                  <c:v>0.79600000000000004</c:v>
                </c:pt>
                <c:pt idx="18">
                  <c:v>0.81699999999999995</c:v>
                </c:pt>
                <c:pt idx="19">
                  <c:v>0.83900000000000019</c:v>
                </c:pt>
                <c:pt idx="20">
                  <c:v>0.83700000000000019</c:v>
                </c:pt>
                <c:pt idx="21">
                  <c:v>0.8500000000000002</c:v>
                </c:pt>
                <c:pt idx="22">
                  <c:v>0.85800000000000021</c:v>
                </c:pt>
                <c:pt idx="23">
                  <c:v>0.86600000000000021</c:v>
                </c:pt>
                <c:pt idx="24">
                  <c:v>0.84300000000000019</c:v>
                </c:pt>
                <c:pt idx="25">
                  <c:v>0.82399999999999995</c:v>
                </c:pt>
                <c:pt idx="26">
                  <c:v>0.81200000000000028</c:v>
                </c:pt>
                <c:pt idx="27">
                  <c:v>0.79500000000000004</c:v>
                </c:pt>
                <c:pt idx="28">
                  <c:v>0.76240000000000019</c:v>
                </c:pt>
                <c:pt idx="29">
                  <c:v>0.74439999999999995</c:v>
                </c:pt>
                <c:pt idx="30">
                  <c:v>0.73110000000000019</c:v>
                </c:pt>
                <c:pt idx="31">
                  <c:v>0.72960000000000025</c:v>
                </c:pt>
                <c:pt idx="32">
                  <c:v>0.69640000000000024</c:v>
                </c:pt>
                <c:pt idx="33">
                  <c:v>0.69430000000000025</c:v>
                </c:pt>
                <c:pt idx="34">
                  <c:v>0.69330000000000025</c:v>
                </c:pt>
                <c:pt idx="35">
                  <c:v>0.70400000000000018</c:v>
                </c:pt>
                <c:pt idx="36">
                  <c:v>0.6788000000000004</c:v>
                </c:pt>
              </c:numCache>
            </c:numRef>
          </c:val>
        </c:ser>
        <c:ser>
          <c:idx val="4"/>
          <c:order val="4"/>
          <c:tx>
            <c:strRef>
              <c:f>'Page 4 Data'!$A$8:$C$8</c:f>
              <c:strCache>
                <c:ptCount val="1"/>
                <c:pt idx="0">
                  <c:v>Student Loan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'Page 4 Data'!$D$3:$BJ$3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4 Data'!$D$8:$AQ$8</c:f>
              <c:numCache>
                <c:formatCode>0.000</c:formatCode>
                <c:ptCount val="40"/>
                <c:pt idx="0">
                  <c:v>0.24070000000000005</c:v>
                </c:pt>
                <c:pt idx="1">
                  <c:v>0.24290000000000006</c:v>
                </c:pt>
                <c:pt idx="2">
                  <c:v>0.24880000000000005</c:v>
                </c:pt>
                <c:pt idx="3">
                  <c:v>0.25290000000000001</c:v>
                </c:pt>
                <c:pt idx="4">
                  <c:v>0.25979999999999998</c:v>
                </c:pt>
                <c:pt idx="5">
                  <c:v>0.26290000000000002</c:v>
                </c:pt>
                <c:pt idx="6">
                  <c:v>0.33000000000000013</c:v>
                </c:pt>
                <c:pt idx="7">
                  <c:v>0.34570000000000012</c:v>
                </c:pt>
                <c:pt idx="8">
                  <c:v>0.36360000000000009</c:v>
                </c:pt>
                <c:pt idx="9">
                  <c:v>0.37440000000000012</c:v>
                </c:pt>
                <c:pt idx="10">
                  <c:v>0.37770000000000009</c:v>
                </c:pt>
                <c:pt idx="11">
                  <c:v>0.39170000000000016</c:v>
                </c:pt>
                <c:pt idx="12">
                  <c:v>0.43450000000000011</c:v>
                </c:pt>
                <c:pt idx="13">
                  <c:v>0.43890000000000012</c:v>
                </c:pt>
                <c:pt idx="14">
                  <c:v>0.44670000000000015</c:v>
                </c:pt>
                <c:pt idx="15">
                  <c:v>0.48160000000000008</c:v>
                </c:pt>
                <c:pt idx="16">
                  <c:v>0.50639999999999996</c:v>
                </c:pt>
                <c:pt idx="17">
                  <c:v>0.51400000000000001</c:v>
                </c:pt>
                <c:pt idx="18">
                  <c:v>0.52850039999999976</c:v>
                </c:pt>
                <c:pt idx="19">
                  <c:v>0.54749999999999999</c:v>
                </c:pt>
                <c:pt idx="20">
                  <c:v>0.57920000000000005</c:v>
                </c:pt>
                <c:pt idx="21">
                  <c:v>0.58630000000000004</c:v>
                </c:pt>
                <c:pt idx="22">
                  <c:v>0.61090000000000022</c:v>
                </c:pt>
                <c:pt idx="23">
                  <c:v>0.6393000000000002</c:v>
                </c:pt>
                <c:pt idx="24">
                  <c:v>0.66280000000000028</c:v>
                </c:pt>
                <c:pt idx="25">
                  <c:v>0.67540000000000022</c:v>
                </c:pt>
                <c:pt idx="26">
                  <c:v>0.69450000000000023</c:v>
                </c:pt>
                <c:pt idx="27">
                  <c:v>0.72130000000000005</c:v>
                </c:pt>
                <c:pt idx="28">
                  <c:v>0.75780000000000025</c:v>
                </c:pt>
                <c:pt idx="29">
                  <c:v>0.76170000000000027</c:v>
                </c:pt>
                <c:pt idx="30">
                  <c:v>0.7782</c:v>
                </c:pt>
                <c:pt idx="31">
                  <c:v>0.81180000000000019</c:v>
                </c:pt>
                <c:pt idx="32">
                  <c:v>0.83919999999999995</c:v>
                </c:pt>
                <c:pt idx="33">
                  <c:v>0.85140000000000005</c:v>
                </c:pt>
                <c:pt idx="34">
                  <c:v>0.8702000000000002</c:v>
                </c:pt>
                <c:pt idx="35">
                  <c:v>0.87360000000000027</c:v>
                </c:pt>
                <c:pt idx="36">
                  <c:v>0.90365613</c:v>
                </c:pt>
              </c:numCache>
            </c:numRef>
          </c:val>
        </c:ser>
        <c:ser>
          <c:idx val="5"/>
          <c:order val="5"/>
          <c:tx>
            <c:strRef>
              <c:f>'Page 4 Data'!$A$9:$C$9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cat>
            <c:strRef>
              <c:f>'Page 4 Data'!$D$3:$BJ$3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4 Data'!$D$9:$AQ$9</c:f>
              <c:numCache>
                <c:formatCode>0.000</c:formatCode>
                <c:ptCount val="40"/>
                <c:pt idx="0">
                  <c:v>0.47760000000000002</c:v>
                </c:pt>
                <c:pt idx="1">
                  <c:v>0.48600000000000015</c:v>
                </c:pt>
                <c:pt idx="2">
                  <c:v>0.47730000000000011</c:v>
                </c:pt>
                <c:pt idx="3">
                  <c:v>0.44860000000000011</c:v>
                </c:pt>
                <c:pt idx="4">
                  <c:v>0.44650000000000012</c:v>
                </c:pt>
                <c:pt idx="5">
                  <c:v>0.42310000000000009</c:v>
                </c:pt>
                <c:pt idx="6">
                  <c:v>0.41000000000000009</c:v>
                </c:pt>
                <c:pt idx="7">
                  <c:v>0.42290000000000011</c:v>
                </c:pt>
                <c:pt idx="8">
                  <c:v>0.39410000000000012</c:v>
                </c:pt>
                <c:pt idx="9">
                  <c:v>0.40240000000000009</c:v>
                </c:pt>
                <c:pt idx="10">
                  <c:v>0.40540000000000009</c:v>
                </c:pt>
                <c:pt idx="11">
                  <c:v>0.41550000000000009</c:v>
                </c:pt>
                <c:pt idx="12">
                  <c:v>0.41830000000000012</c:v>
                </c:pt>
                <c:pt idx="13">
                  <c:v>0.42320000000000002</c:v>
                </c:pt>
                <c:pt idx="14">
                  <c:v>0.44170000000000009</c:v>
                </c:pt>
                <c:pt idx="15">
                  <c:v>0.40570000000000001</c:v>
                </c:pt>
                <c:pt idx="16">
                  <c:v>0.40390000000000009</c:v>
                </c:pt>
                <c:pt idx="17">
                  <c:v>0.40780000000000011</c:v>
                </c:pt>
                <c:pt idx="18">
                  <c:v>0.41300000000000009</c:v>
                </c:pt>
                <c:pt idx="19">
                  <c:v>0.42210000000000009</c:v>
                </c:pt>
                <c:pt idx="20">
                  <c:v>0.41530000000000011</c:v>
                </c:pt>
                <c:pt idx="21">
                  <c:v>0.4008000000000001</c:v>
                </c:pt>
                <c:pt idx="22">
                  <c:v>0.41150000000000009</c:v>
                </c:pt>
                <c:pt idx="23">
                  <c:v>0.41160000000000002</c:v>
                </c:pt>
                <c:pt idx="24">
                  <c:v>0.40880000000000011</c:v>
                </c:pt>
                <c:pt idx="25">
                  <c:v>0.38880000000000015</c:v>
                </c:pt>
                <c:pt idx="26">
                  <c:v>0.38150000000000012</c:v>
                </c:pt>
                <c:pt idx="27">
                  <c:v>0.37850000000000011</c:v>
                </c:pt>
                <c:pt idx="28">
                  <c:v>0.36290000000000011</c:v>
                </c:pt>
                <c:pt idx="29">
                  <c:v>0.34910000000000013</c:v>
                </c:pt>
                <c:pt idx="30">
                  <c:v>0.34270000000000012</c:v>
                </c:pt>
                <c:pt idx="31">
                  <c:v>0.34100000000000025</c:v>
                </c:pt>
                <c:pt idx="32">
                  <c:v>0.32870000000000016</c:v>
                </c:pt>
                <c:pt idx="33">
                  <c:v>0.33030000000000015</c:v>
                </c:pt>
                <c:pt idx="34">
                  <c:v>0.32660000000000011</c:v>
                </c:pt>
                <c:pt idx="35">
                  <c:v>0.33000000000000013</c:v>
                </c:pt>
                <c:pt idx="36">
                  <c:v>0.31850000000000012</c:v>
                </c:pt>
              </c:numCache>
            </c:numRef>
          </c:val>
        </c:ser>
        <c:gapWidth val="16"/>
        <c:overlap val="100"/>
        <c:axId val="128881792"/>
        <c:axId val="128883328"/>
      </c:barChart>
      <c:barChart>
        <c:barDir val="col"/>
        <c:grouping val="stacked"/>
        <c:ser>
          <c:idx val="6"/>
          <c:order val="6"/>
          <c:tx>
            <c:strRef>
              <c:f>'Page 4 Data'!$A$10:$C$10</c:f>
              <c:strCache>
                <c:ptCount val="1"/>
                <c:pt idx="0">
                  <c:v>Total</c:v>
                </c:pt>
              </c:strCache>
            </c:strRef>
          </c:tx>
          <c:spPr>
            <a:noFill/>
          </c:spPr>
          <c:cat>
            <c:strRef>
              <c:f>'Page 4 Data'!$D$3:$AQ$3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4 Data'!$D$10:$AQ$10</c:f>
              <c:numCache>
                <c:formatCode>0.000</c:formatCode>
                <c:ptCount val="40"/>
                <c:pt idx="0">
                  <c:v>7.2313000000000018</c:v>
                </c:pt>
                <c:pt idx="1">
                  <c:v>7.3838999999999988</c:v>
                </c:pt>
                <c:pt idx="2">
                  <c:v>7.5550999999999995</c:v>
                </c:pt>
                <c:pt idx="3">
                  <c:v>8.0655000000000054</c:v>
                </c:pt>
                <c:pt idx="4">
                  <c:v>8.2893000000000008</c:v>
                </c:pt>
                <c:pt idx="5">
                  <c:v>8.4600000000000026</c:v>
                </c:pt>
                <c:pt idx="6">
                  <c:v>8.8330000000000002</c:v>
                </c:pt>
                <c:pt idx="7">
                  <c:v>9.0416000000000007</c:v>
                </c:pt>
                <c:pt idx="8">
                  <c:v>9.2067000000000014</c:v>
                </c:pt>
                <c:pt idx="9">
                  <c:v>9.4918000000000013</c:v>
                </c:pt>
                <c:pt idx="10">
                  <c:v>9.7921000000000014</c:v>
                </c:pt>
                <c:pt idx="11">
                  <c:v>10.0022</c:v>
                </c:pt>
                <c:pt idx="12">
                  <c:v>10.381800000000002</c:v>
                </c:pt>
                <c:pt idx="13">
                  <c:v>10.7471</c:v>
                </c:pt>
                <c:pt idx="14">
                  <c:v>11.1114</c:v>
                </c:pt>
                <c:pt idx="15">
                  <c:v>11.313300000000002</c:v>
                </c:pt>
                <c:pt idx="16">
                  <c:v>11.4953</c:v>
                </c:pt>
                <c:pt idx="17">
                  <c:v>11.849800000000002</c:v>
                </c:pt>
                <c:pt idx="18">
                  <c:v>12.132500400000001</c:v>
                </c:pt>
                <c:pt idx="19">
                  <c:v>12.371600000000004</c:v>
                </c:pt>
                <c:pt idx="20">
                  <c:v>12.5365</c:v>
                </c:pt>
                <c:pt idx="21">
                  <c:v>12.5991</c:v>
                </c:pt>
                <c:pt idx="22">
                  <c:v>12.675400000000003</c:v>
                </c:pt>
                <c:pt idx="23">
                  <c:v>12.6699</c:v>
                </c:pt>
                <c:pt idx="24">
                  <c:v>12.5296</c:v>
                </c:pt>
                <c:pt idx="25">
                  <c:v>12.4072</c:v>
                </c:pt>
                <c:pt idx="26">
                  <c:v>12.279000000000002</c:v>
                </c:pt>
                <c:pt idx="27">
                  <c:v>12.1661</c:v>
                </c:pt>
                <c:pt idx="28">
                  <c:v>12.116900000000001</c:v>
                </c:pt>
                <c:pt idx="29">
                  <c:v>11.943</c:v>
                </c:pt>
                <c:pt idx="30">
                  <c:v>11.8444</c:v>
                </c:pt>
                <c:pt idx="31">
                  <c:v>11.713200000000001</c:v>
                </c:pt>
                <c:pt idx="32">
                  <c:v>11.7544</c:v>
                </c:pt>
                <c:pt idx="33">
                  <c:v>11.729500000000002</c:v>
                </c:pt>
                <c:pt idx="34">
                  <c:v>11.661200000000001</c:v>
                </c:pt>
                <c:pt idx="35">
                  <c:v>11.536800000000001</c:v>
                </c:pt>
                <c:pt idx="36">
                  <c:v>11.43625613</c:v>
                </c:pt>
              </c:numCache>
            </c:numRef>
          </c:val>
        </c:ser>
        <c:gapWidth val="16"/>
        <c:overlap val="100"/>
        <c:axId val="128893312"/>
        <c:axId val="128894848"/>
      </c:barChart>
      <c:catAx>
        <c:axId val="128881792"/>
        <c:scaling>
          <c:orientation val="minMax"/>
        </c:scaling>
        <c:axPos val="b"/>
        <c:numFmt formatCode="General" sourceLinked="0"/>
        <c:minorTickMark val="out"/>
        <c:tickLblPos val="nextTo"/>
        <c:txPr>
          <a:bodyPr rot="0" vert="horz" anchor="t" anchorCtr="0"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8883328"/>
        <c:crosses val="autoZero"/>
        <c:lblAlgn val="ctr"/>
        <c:lblOffset val="100"/>
        <c:tickLblSkip val="4"/>
        <c:tickMarkSkip val="4"/>
      </c:catAx>
      <c:valAx>
        <c:axId val="128883328"/>
        <c:scaling>
          <c:orientation val="minMax"/>
          <c:max val="15"/>
          <c:min val="0"/>
        </c:scaling>
        <c:axPos val="l"/>
        <c:numFmt formatCode="0" sourceLinked="0"/>
        <c:majorTickMark val="in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8881792"/>
        <c:crosses val="autoZero"/>
        <c:crossBetween val="between"/>
        <c:majorUnit val="3"/>
      </c:valAx>
      <c:catAx>
        <c:axId val="128893312"/>
        <c:scaling>
          <c:orientation val="minMax"/>
        </c:scaling>
        <c:delete val="1"/>
        <c:axPos val="b"/>
        <c:tickLblPos val="none"/>
        <c:crossAx val="128894848"/>
        <c:crosses val="autoZero"/>
        <c:lblAlgn val="ctr"/>
        <c:lblOffset val="100"/>
      </c:catAx>
      <c:valAx>
        <c:axId val="128894848"/>
        <c:scaling>
          <c:orientation val="minMax"/>
          <c:max val="15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8893312"/>
        <c:crosses val="max"/>
        <c:crossBetween val="between"/>
        <c:majorUnit val="3"/>
      </c:valAx>
      <c:spPr>
        <a:noFill/>
        <a:ln>
          <a:solidFill>
            <a:sysClr val="windowText" lastClr="000000"/>
          </a:solidFill>
        </a:ln>
      </c:spPr>
    </c:plotArea>
    <c:legend>
      <c:legendPos val="t"/>
      <c:legendEntry>
        <c:idx val="6"/>
        <c:delete val="1"/>
      </c:legendEntry>
      <c:layout>
        <c:manualLayout>
          <c:xMode val="edge"/>
          <c:yMode val="edge"/>
          <c:x val="4.6611510937097582E-2"/>
          <c:y val="0.15757575757575756"/>
          <c:w val="0.90772405929964384"/>
          <c:h val="4.3401256661099077E-2"/>
        </c:manualLayout>
      </c:layout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$</a:t>
            </a:r>
            <a:r>
              <a:rPr lang="en-US" baseline="0"/>
              <a:t> balance, new and old borrowers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Sheet2!$G$5</c:f>
              <c:strCache>
                <c:ptCount val="1"/>
                <c:pt idx="0">
                  <c:v>age &lt;30, existing borrowers</c:v>
                </c:pt>
              </c:strCache>
            </c:strRef>
          </c:tx>
          <c:cat>
            <c:numRef>
              <c:f>Sheet2!$F$6:$F$34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Sheet2!$G$6:$G$34</c:f>
              <c:numCache>
                <c:formatCode>General</c:formatCode>
                <c:ptCount val="29"/>
                <c:pt idx="0">
                  <c:v>143.7861</c:v>
                </c:pt>
                <c:pt idx="1">
                  <c:v>149.18989999999999</c:v>
                </c:pt>
                <c:pt idx="2">
                  <c:v>153.82510000000005</c:v>
                </c:pt>
                <c:pt idx="3">
                  <c:v>162.46710000000004</c:v>
                </c:pt>
                <c:pt idx="4">
                  <c:v>184.34030000000001</c:v>
                </c:pt>
                <c:pt idx="5">
                  <c:v>186.38810000000007</c:v>
                </c:pt>
                <c:pt idx="6">
                  <c:v>190.1079</c:v>
                </c:pt>
                <c:pt idx="7">
                  <c:v>203.22120000000001</c:v>
                </c:pt>
                <c:pt idx="8">
                  <c:v>215.53120000000001</c:v>
                </c:pt>
                <c:pt idx="9">
                  <c:v>218.35740000000007</c:v>
                </c:pt>
                <c:pt idx="10">
                  <c:v>223.91800000000001</c:v>
                </c:pt>
                <c:pt idx="11">
                  <c:v>229.70369999999994</c:v>
                </c:pt>
                <c:pt idx="12">
                  <c:v>241.50919999999999</c:v>
                </c:pt>
                <c:pt idx="13">
                  <c:v>243.4255</c:v>
                </c:pt>
                <c:pt idx="14">
                  <c:v>250.9143</c:v>
                </c:pt>
                <c:pt idx="15">
                  <c:v>258.85939999999999</c:v>
                </c:pt>
                <c:pt idx="16">
                  <c:v>260.73599999999988</c:v>
                </c:pt>
                <c:pt idx="17">
                  <c:v>262.86270000000002</c:v>
                </c:pt>
                <c:pt idx="18">
                  <c:v>267.62369999999999</c:v>
                </c:pt>
                <c:pt idx="19">
                  <c:v>271.81639999999987</c:v>
                </c:pt>
                <c:pt idx="20">
                  <c:v>278.56279999999987</c:v>
                </c:pt>
                <c:pt idx="21">
                  <c:v>278.03160000000003</c:v>
                </c:pt>
                <c:pt idx="22">
                  <c:v>280.33109999999988</c:v>
                </c:pt>
                <c:pt idx="23">
                  <c:v>285.7179999999999</c:v>
                </c:pt>
                <c:pt idx="24">
                  <c:v>287.90119999999985</c:v>
                </c:pt>
                <c:pt idx="25">
                  <c:v>290.45319999999975</c:v>
                </c:pt>
                <c:pt idx="26">
                  <c:v>292.60849999999999</c:v>
                </c:pt>
                <c:pt idx="27">
                  <c:v>288.89749999999987</c:v>
                </c:pt>
                <c:pt idx="28">
                  <c:v>291.5234999999999</c:v>
                </c:pt>
              </c:numCache>
            </c:numRef>
          </c:val>
        </c:ser>
        <c:ser>
          <c:idx val="1"/>
          <c:order val="1"/>
          <c:tx>
            <c:strRef>
              <c:f>Sheet2!$H$5</c:f>
              <c:strCache>
                <c:ptCount val="1"/>
                <c:pt idx="0">
                  <c:v>age &lt;30, new borrowers</c:v>
                </c:pt>
              </c:strCache>
            </c:strRef>
          </c:tx>
          <c:cat>
            <c:numRef>
              <c:f>Sheet2!$F$6:$F$34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Sheet2!$H$6:$H$34</c:f>
              <c:numCache>
                <c:formatCode>General</c:formatCode>
                <c:ptCount val="29"/>
                <c:pt idx="4">
                  <c:v>2.8695870000000001</c:v>
                </c:pt>
                <c:pt idx="5">
                  <c:v>5.1115029999999981</c:v>
                </c:pt>
                <c:pt idx="6">
                  <c:v>7.9171309999999986</c:v>
                </c:pt>
                <c:pt idx="7">
                  <c:v>13.48606</c:v>
                </c:pt>
                <c:pt idx="8">
                  <c:v>19.326409999999992</c:v>
                </c:pt>
                <c:pt idx="9">
                  <c:v>21.948629999999984</c:v>
                </c:pt>
                <c:pt idx="10">
                  <c:v>26.939450000000001</c:v>
                </c:pt>
                <c:pt idx="11">
                  <c:v>35.044200000000004</c:v>
                </c:pt>
                <c:pt idx="12">
                  <c:v>45.825880000000005</c:v>
                </c:pt>
                <c:pt idx="13">
                  <c:v>48.962030000000013</c:v>
                </c:pt>
                <c:pt idx="14">
                  <c:v>58.84355</c:v>
                </c:pt>
                <c:pt idx="15">
                  <c:v>68.258560000000003</c:v>
                </c:pt>
                <c:pt idx="16">
                  <c:v>83.705259999999996</c:v>
                </c:pt>
                <c:pt idx="17">
                  <c:v>90.66498</c:v>
                </c:pt>
                <c:pt idx="18">
                  <c:v>100.04360000000003</c:v>
                </c:pt>
                <c:pt idx="19">
                  <c:v>115.33540000000001</c:v>
                </c:pt>
                <c:pt idx="20">
                  <c:v>135.3152</c:v>
                </c:pt>
                <c:pt idx="21">
                  <c:v>139.2072</c:v>
                </c:pt>
                <c:pt idx="22">
                  <c:v>149.85410000000005</c:v>
                </c:pt>
                <c:pt idx="23">
                  <c:v>167.66409999999999</c:v>
                </c:pt>
                <c:pt idx="24">
                  <c:v>188.566</c:v>
                </c:pt>
                <c:pt idx="25">
                  <c:v>194.1275</c:v>
                </c:pt>
                <c:pt idx="26">
                  <c:v>207.25020000000001</c:v>
                </c:pt>
                <c:pt idx="27">
                  <c:v>220.298</c:v>
                </c:pt>
                <c:pt idx="28">
                  <c:v>236.3631</c:v>
                </c:pt>
              </c:numCache>
            </c:numRef>
          </c:val>
        </c:ser>
        <c:gapWidth val="75"/>
        <c:overlap val="100"/>
        <c:axId val="129421312"/>
        <c:axId val="129422848"/>
      </c:barChart>
      <c:catAx>
        <c:axId val="129421312"/>
        <c:scaling>
          <c:orientation val="minMax"/>
        </c:scaling>
        <c:axPos val="b"/>
        <c:numFmt formatCode="General" sourceLinked="1"/>
        <c:majorTickMark val="none"/>
        <c:tickLblPos val="nextTo"/>
        <c:crossAx val="129422848"/>
        <c:crosses val="autoZero"/>
        <c:auto val="1"/>
        <c:lblAlgn val="ctr"/>
        <c:lblOffset val="100"/>
      </c:catAx>
      <c:valAx>
        <c:axId val="1294228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942131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$ balance, new and old borrowers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Sheet2!$K$5</c:f>
              <c:strCache>
                <c:ptCount val="1"/>
                <c:pt idx="0">
                  <c:v>age 30-39, existing borrowers</c:v>
                </c:pt>
              </c:strCache>
            </c:strRef>
          </c:tx>
          <c:cat>
            <c:numRef>
              <c:f>Sheet2!$J$6:$J$34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Sheet2!$K$6:$K$34</c:f>
              <c:numCache>
                <c:formatCode>General</c:formatCode>
                <c:ptCount val="29"/>
                <c:pt idx="0">
                  <c:v>124.2826</c:v>
                </c:pt>
                <c:pt idx="1">
                  <c:v>127.3603</c:v>
                </c:pt>
                <c:pt idx="2">
                  <c:v>125.8409</c:v>
                </c:pt>
                <c:pt idx="3">
                  <c:v>127.62539999999997</c:v>
                </c:pt>
                <c:pt idx="4">
                  <c:v>133.08369999999999</c:v>
                </c:pt>
                <c:pt idx="5">
                  <c:v>131.54769999999999</c:v>
                </c:pt>
                <c:pt idx="6">
                  <c:v>130.42200000000005</c:v>
                </c:pt>
                <c:pt idx="7">
                  <c:v>135.68810000000005</c:v>
                </c:pt>
                <c:pt idx="8">
                  <c:v>136.43880000000001</c:v>
                </c:pt>
                <c:pt idx="9">
                  <c:v>136.59459999999999</c:v>
                </c:pt>
                <c:pt idx="10">
                  <c:v>136.91130000000001</c:v>
                </c:pt>
                <c:pt idx="11">
                  <c:v>136.70549999999997</c:v>
                </c:pt>
                <c:pt idx="12">
                  <c:v>138.13479999999998</c:v>
                </c:pt>
                <c:pt idx="13">
                  <c:v>138.5898</c:v>
                </c:pt>
                <c:pt idx="14">
                  <c:v>139.2955</c:v>
                </c:pt>
                <c:pt idx="15">
                  <c:v>142.2062</c:v>
                </c:pt>
                <c:pt idx="16">
                  <c:v>141.27879999999999</c:v>
                </c:pt>
                <c:pt idx="17">
                  <c:v>141.69640000000001</c:v>
                </c:pt>
                <c:pt idx="18">
                  <c:v>142.79040000000001</c:v>
                </c:pt>
                <c:pt idx="19">
                  <c:v>142.91210000000001</c:v>
                </c:pt>
                <c:pt idx="20">
                  <c:v>144.19569999999999</c:v>
                </c:pt>
                <c:pt idx="21">
                  <c:v>143.4957</c:v>
                </c:pt>
                <c:pt idx="22">
                  <c:v>143.92040000000006</c:v>
                </c:pt>
                <c:pt idx="23">
                  <c:v>145.7679</c:v>
                </c:pt>
                <c:pt idx="24">
                  <c:v>144.09270000000001</c:v>
                </c:pt>
                <c:pt idx="25">
                  <c:v>145.31569999999999</c:v>
                </c:pt>
                <c:pt idx="26">
                  <c:v>144.99850000000001</c:v>
                </c:pt>
                <c:pt idx="27">
                  <c:v>139.06440000000001</c:v>
                </c:pt>
                <c:pt idx="28">
                  <c:v>141.43780000000001</c:v>
                </c:pt>
              </c:numCache>
            </c:numRef>
          </c:val>
        </c:ser>
        <c:ser>
          <c:idx val="1"/>
          <c:order val="1"/>
          <c:tx>
            <c:strRef>
              <c:f>Sheet2!$L$5</c:f>
              <c:strCache>
                <c:ptCount val="1"/>
                <c:pt idx="0">
                  <c:v>age 30-39, new borrowers</c:v>
                </c:pt>
              </c:strCache>
            </c:strRef>
          </c:tx>
          <c:cat>
            <c:numRef>
              <c:f>Sheet2!$J$6:$J$34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Sheet2!$L$6:$L$34</c:f>
              <c:numCache>
                <c:formatCode>General</c:formatCode>
                <c:ptCount val="29"/>
                <c:pt idx="4">
                  <c:v>1.9708939999999999</c:v>
                </c:pt>
                <c:pt idx="5">
                  <c:v>3.092760999999999</c:v>
                </c:pt>
                <c:pt idx="6">
                  <c:v>4.2012130000000019</c:v>
                </c:pt>
                <c:pt idx="7">
                  <c:v>6.6067910000000003</c:v>
                </c:pt>
                <c:pt idx="8">
                  <c:v>7.7774349999999979</c:v>
                </c:pt>
                <c:pt idx="9">
                  <c:v>8.6228189999999998</c:v>
                </c:pt>
                <c:pt idx="10">
                  <c:v>9.6824800000000035</c:v>
                </c:pt>
                <c:pt idx="11">
                  <c:v>11.187760000000001</c:v>
                </c:pt>
                <c:pt idx="12">
                  <c:v>13.0709</c:v>
                </c:pt>
                <c:pt idx="13">
                  <c:v>14.0221</c:v>
                </c:pt>
                <c:pt idx="14">
                  <c:v>16.676749999999984</c:v>
                </c:pt>
                <c:pt idx="15">
                  <c:v>19.219200000000001</c:v>
                </c:pt>
                <c:pt idx="16">
                  <c:v>22.220659999999988</c:v>
                </c:pt>
                <c:pt idx="17">
                  <c:v>23.79812999999999</c:v>
                </c:pt>
                <c:pt idx="18">
                  <c:v>25.115300000000001</c:v>
                </c:pt>
                <c:pt idx="19">
                  <c:v>27.396570000000001</c:v>
                </c:pt>
                <c:pt idx="20">
                  <c:v>30.008459999999992</c:v>
                </c:pt>
                <c:pt idx="21">
                  <c:v>30.990619999999989</c:v>
                </c:pt>
                <c:pt idx="22">
                  <c:v>32.615650000000002</c:v>
                </c:pt>
                <c:pt idx="23">
                  <c:v>35.595940000000013</c:v>
                </c:pt>
                <c:pt idx="24">
                  <c:v>38.223750000000017</c:v>
                </c:pt>
                <c:pt idx="25">
                  <c:v>39.418010000000002</c:v>
                </c:pt>
                <c:pt idx="26">
                  <c:v>41.412550000000003</c:v>
                </c:pt>
                <c:pt idx="27">
                  <c:v>43.613320000000002</c:v>
                </c:pt>
                <c:pt idx="28">
                  <c:v>45.888910000000003</c:v>
                </c:pt>
              </c:numCache>
            </c:numRef>
          </c:val>
        </c:ser>
        <c:gapWidth val="75"/>
        <c:overlap val="100"/>
        <c:axId val="129517824"/>
        <c:axId val="129519616"/>
      </c:barChart>
      <c:catAx>
        <c:axId val="129517824"/>
        <c:scaling>
          <c:orientation val="minMax"/>
        </c:scaling>
        <c:axPos val="b"/>
        <c:numFmt formatCode="General" sourceLinked="1"/>
        <c:majorTickMark val="none"/>
        <c:tickLblPos val="nextTo"/>
        <c:crossAx val="129519616"/>
        <c:crosses val="autoZero"/>
        <c:auto val="1"/>
        <c:lblAlgn val="ctr"/>
        <c:lblOffset val="100"/>
      </c:catAx>
      <c:valAx>
        <c:axId val="129519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951782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$ balance, new and old borrowers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Sheet2!$O$5</c:f>
              <c:strCache>
                <c:ptCount val="1"/>
                <c:pt idx="0">
                  <c:v>age 40-49, existing borrowers</c:v>
                </c:pt>
              </c:strCache>
            </c:strRef>
          </c:tx>
          <c:cat>
            <c:numRef>
              <c:f>Sheet2!$N$6:$N$34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Sheet2!$O$6:$O$34</c:f>
              <c:numCache>
                <c:formatCode>General</c:formatCode>
                <c:ptCount val="29"/>
                <c:pt idx="0">
                  <c:v>52.595790000000015</c:v>
                </c:pt>
                <c:pt idx="1">
                  <c:v>54.088080000000005</c:v>
                </c:pt>
                <c:pt idx="2">
                  <c:v>54.28848</c:v>
                </c:pt>
                <c:pt idx="3">
                  <c:v>56.362710000000014</c:v>
                </c:pt>
                <c:pt idx="4">
                  <c:v>60.349620000000002</c:v>
                </c:pt>
                <c:pt idx="5">
                  <c:v>60.202760000000012</c:v>
                </c:pt>
                <c:pt idx="6">
                  <c:v>59.978320000000011</c:v>
                </c:pt>
                <c:pt idx="7">
                  <c:v>62.645360000000011</c:v>
                </c:pt>
                <c:pt idx="8">
                  <c:v>63.80829</c:v>
                </c:pt>
                <c:pt idx="9">
                  <c:v>63.764130000000016</c:v>
                </c:pt>
                <c:pt idx="10">
                  <c:v>64.243030000000005</c:v>
                </c:pt>
                <c:pt idx="11">
                  <c:v>64.995379999999983</c:v>
                </c:pt>
                <c:pt idx="12">
                  <c:v>66.403809999999993</c:v>
                </c:pt>
                <c:pt idx="13">
                  <c:v>66.370130000000003</c:v>
                </c:pt>
                <c:pt idx="14">
                  <c:v>66.990380000000002</c:v>
                </c:pt>
                <c:pt idx="15">
                  <c:v>68.56317</c:v>
                </c:pt>
                <c:pt idx="16">
                  <c:v>68.436409999999995</c:v>
                </c:pt>
                <c:pt idx="17">
                  <c:v>68.677179999999979</c:v>
                </c:pt>
                <c:pt idx="18">
                  <c:v>68.87130999999998</c:v>
                </c:pt>
                <c:pt idx="19">
                  <c:v>69.367650000000026</c:v>
                </c:pt>
                <c:pt idx="20">
                  <c:v>70.094250000000031</c:v>
                </c:pt>
                <c:pt idx="21">
                  <c:v>69.983819999999994</c:v>
                </c:pt>
                <c:pt idx="22">
                  <c:v>69.919280000000029</c:v>
                </c:pt>
                <c:pt idx="23">
                  <c:v>70.922579999999982</c:v>
                </c:pt>
                <c:pt idx="24">
                  <c:v>70.107060000000004</c:v>
                </c:pt>
                <c:pt idx="25">
                  <c:v>70.933300000000003</c:v>
                </c:pt>
                <c:pt idx="26">
                  <c:v>70.522229999999993</c:v>
                </c:pt>
                <c:pt idx="27">
                  <c:v>67.622209999999981</c:v>
                </c:pt>
                <c:pt idx="28">
                  <c:v>69.055660000000003</c:v>
                </c:pt>
              </c:numCache>
            </c:numRef>
          </c:val>
        </c:ser>
        <c:ser>
          <c:idx val="1"/>
          <c:order val="1"/>
          <c:tx>
            <c:strRef>
              <c:f>Sheet2!$P$5</c:f>
              <c:strCache>
                <c:ptCount val="1"/>
                <c:pt idx="0">
                  <c:v>age 40-49, new borrowers</c:v>
                </c:pt>
              </c:strCache>
            </c:strRef>
          </c:tx>
          <c:cat>
            <c:numRef>
              <c:f>Sheet2!$N$6:$N$34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Sheet2!$P$6:$P$34</c:f>
              <c:numCache>
                <c:formatCode>General</c:formatCode>
                <c:ptCount val="29"/>
                <c:pt idx="4">
                  <c:v>1.7081120000000001</c:v>
                </c:pt>
                <c:pt idx="5">
                  <c:v>2.5705870000000002</c:v>
                </c:pt>
                <c:pt idx="6">
                  <c:v>3.5825149999999999</c:v>
                </c:pt>
                <c:pt idx="7">
                  <c:v>5.6203719999999979</c:v>
                </c:pt>
                <c:pt idx="8">
                  <c:v>7.2208690000000004</c:v>
                </c:pt>
                <c:pt idx="9">
                  <c:v>8.0697490000000034</c:v>
                </c:pt>
                <c:pt idx="10">
                  <c:v>9.3321920000000027</c:v>
                </c:pt>
                <c:pt idx="11">
                  <c:v>11.354280000000003</c:v>
                </c:pt>
                <c:pt idx="12">
                  <c:v>13.82015</c:v>
                </c:pt>
                <c:pt idx="13">
                  <c:v>14.51895</c:v>
                </c:pt>
                <c:pt idx="14">
                  <c:v>16.556560000000001</c:v>
                </c:pt>
                <c:pt idx="15">
                  <c:v>18.758599999999991</c:v>
                </c:pt>
                <c:pt idx="16">
                  <c:v>21.818680000000001</c:v>
                </c:pt>
                <c:pt idx="17">
                  <c:v>22.913439999999991</c:v>
                </c:pt>
                <c:pt idx="18">
                  <c:v>24.66919</c:v>
                </c:pt>
                <c:pt idx="19">
                  <c:v>27.660990000000005</c:v>
                </c:pt>
                <c:pt idx="20">
                  <c:v>31.210380000000001</c:v>
                </c:pt>
                <c:pt idx="21">
                  <c:v>31.97650999999999</c:v>
                </c:pt>
                <c:pt idx="22">
                  <c:v>33.616410000000002</c:v>
                </c:pt>
                <c:pt idx="23">
                  <c:v>36.8489</c:v>
                </c:pt>
                <c:pt idx="24">
                  <c:v>40.655180000000001</c:v>
                </c:pt>
                <c:pt idx="25">
                  <c:v>41.376910000000002</c:v>
                </c:pt>
                <c:pt idx="26">
                  <c:v>43.4741</c:v>
                </c:pt>
                <c:pt idx="27">
                  <c:v>45.888780000000004</c:v>
                </c:pt>
                <c:pt idx="28">
                  <c:v>49.248640000000002</c:v>
                </c:pt>
              </c:numCache>
            </c:numRef>
          </c:val>
        </c:ser>
        <c:gapWidth val="75"/>
        <c:overlap val="100"/>
        <c:axId val="129561344"/>
        <c:axId val="129562880"/>
      </c:barChart>
      <c:catAx>
        <c:axId val="129561344"/>
        <c:scaling>
          <c:orientation val="minMax"/>
        </c:scaling>
        <c:axPos val="b"/>
        <c:numFmt formatCode="General" sourceLinked="1"/>
        <c:majorTickMark val="none"/>
        <c:tickLblPos val="nextTo"/>
        <c:crossAx val="129562880"/>
        <c:crosses val="autoZero"/>
        <c:auto val="1"/>
        <c:lblAlgn val="ctr"/>
        <c:lblOffset val="100"/>
      </c:catAx>
      <c:valAx>
        <c:axId val="1295628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956134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$ balance, new and old borrowers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Sheet2!$S$5</c:f>
              <c:strCache>
                <c:ptCount val="1"/>
                <c:pt idx="0">
                  <c:v>age 50-59, existing borrowers</c:v>
                </c:pt>
              </c:strCache>
            </c:strRef>
          </c:tx>
          <c:cat>
            <c:numRef>
              <c:f>Sheet2!$R$6:$R$34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Sheet2!$S$6:$S$34</c:f>
              <c:numCache>
                <c:formatCode>General</c:formatCode>
                <c:ptCount val="29"/>
                <c:pt idx="0">
                  <c:v>34.18439</c:v>
                </c:pt>
                <c:pt idx="1">
                  <c:v>35.012160000000002</c:v>
                </c:pt>
                <c:pt idx="2">
                  <c:v>35.164270000000002</c:v>
                </c:pt>
                <c:pt idx="3">
                  <c:v>36.440930000000002</c:v>
                </c:pt>
                <c:pt idx="4">
                  <c:v>38.9011</c:v>
                </c:pt>
                <c:pt idx="5">
                  <c:v>38.282820000000001</c:v>
                </c:pt>
                <c:pt idx="6">
                  <c:v>38.265060000000013</c:v>
                </c:pt>
                <c:pt idx="7">
                  <c:v>40.074780000000004</c:v>
                </c:pt>
                <c:pt idx="8">
                  <c:v>40.75376</c:v>
                </c:pt>
                <c:pt idx="9">
                  <c:v>40.736420000000003</c:v>
                </c:pt>
                <c:pt idx="10">
                  <c:v>40.82206</c:v>
                </c:pt>
                <c:pt idx="11">
                  <c:v>40.650960000000005</c:v>
                </c:pt>
                <c:pt idx="12">
                  <c:v>41.089060000000003</c:v>
                </c:pt>
                <c:pt idx="13">
                  <c:v>40.800720000000005</c:v>
                </c:pt>
                <c:pt idx="14">
                  <c:v>40.924869999999999</c:v>
                </c:pt>
                <c:pt idx="15">
                  <c:v>41.467130000000012</c:v>
                </c:pt>
                <c:pt idx="16">
                  <c:v>41.262240000000013</c:v>
                </c:pt>
                <c:pt idx="17">
                  <c:v>41.075590000000012</c:v>
                </c:pt>
                <c:pt idx="18">
                  <c:v>41.018230000000003</c:v>
                </c:pt>
                <c:pt idx="19">
                  <c:v>41.085980000000006</c:v>
                </c:pt>
                <c:pt idx="20">
                  <c:v>41.246340000000011</c:v>
                </c:pt>
                <c:pt idx="21">
                  <c:v>40.763180000000013</c:v>
                </c:pt>
                <c:pt idx="22">
                  <c:v>40.329940000000001</c:v>
                </c:pt>
                <c:pt idx="23">
                  <c:v>40.641730000000003</c:v>
                </c:pt>
                <c:pt idx="24">
                  <c:v>39.801389999999998</c:v>
                </c:pt>
                <c:pt idx="25">
                  <c:v>39.893050000000002</c:v>
                </c:pt>
                <c:pt idx="26">
                  <c:v>39.511180000000003</c:v>
                </c:pt>
                <c:pt idx="27">
                  <c:v>37.564980000000006</c:v>
                </c:pt>
                <c:pt idx="28">
                  <c:v>38.257679999999993</c:v>
                </c:pt>
              </c:numCache>
            </c:numRef>
          </c:val>
        </c:ser>
        <c:ser>
          <c:idx val="1"/>
          <c:order val="1"/>
          <c:tx>
            <c:strRef>
              <c:f>Sheet2!$T$5</c:f>
              <c:strCache>
                <c:ptCount val="1"/>
                <c:pt idx="0">
                  <c:v>age 50-59, new borrowers</c:v>
                </c:pt>
              </c:strCache>
            </c:strRef>
          </c:tx>
          <c:cat>
            <c:numRef>
              <c:f>Sheet2!$R$6:$R$34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Sheet2!$T$6:$T$34</c:f>
              <c:numCache>
                <c:formatCode>General</c:formatCode>
                <c:ptCount val="29"/>
                <c:pt idx="4">
                  <c:v>1.5226279999999999</c:v>
                </c:pt>
                <c:pt idx="5">
                  <c:v>2.112393</c:v>
                </c:pt>
                <c:pt idx="6">
                  <c:v>2.6078510000000001</c:v>
                </c:pt>
                <c:pt idx="7">
                  <c:v>3.920844999999999</c:v>
                </c:pt>
                <c:pt idx="8">
                  <c:v>4.8973359999999975</c:v>
                </c:pt>
                <c:pt idx="9">
                  <c:v>5.2463210000000018</c:v>
                </c:pt>
                <c:pt idx="10">
                  <c:v>5.832109</c:v>
                </c:pt>
                <c:pt idx="11">
                  <c:v>6.7945269999999987</c:v>
                </c:pt>
                <c:pt idx="12">
                  <c:v>7.94611</c:v>
                </c:pt>
                <c:pt idx="13">
                  <c:v>8.2386199999999992</c:v>
                </c:pt>
                <c:pt idx="14">
                  <c:v>9.2113870000000002</c:v>
                </c:pt>
                <c:pt idx="15">
                  <c:v>10.121650000000001</c:v>
                </c:pt>
                <c:pt idx="16">
                  <c:v>11.418560000000001</c:v>
                </c:pt>
                <c:pt idx="17">
                  <c:v>11.734629999999999</c:v>
                </c:pt>
                <c:pt idx="18">
                  <c:v>12.266</c:v>
                </c:pt>
                <c:pt idx="19">
                  <c:v>13.27018</c:v>
                </c:pt>
                <c:pt idx="20">
                  <c:v>14.376710000000005</c:v>
                </c:pt>
                <c:pt idx="21">
                  <c:v>14.565780000000004</c:v>
                </c:pt>
                <c:pt idx="22">
                  <c:v>14.98742</c:v>
                </c:pt>
                <c:pt idx="23">
                  <c:v>15.89005</c:v>
                </c:pt>
                <c:pt idx="24">
                  <c:v>16.845659999999988</c:v>
                </c:pt>
                <c:pt idx="25">
                  <c:v>16.925049999999985</c:v>
                </c:pt>
                <c:pt idx="26">
                  <c:v>17.411259999999999</c:v>
                </c:pt>
                <c:pt idx="27">
                  <c:v>17.855499999999992</c:v>
                </c:pt>
                <c:pt idx="28">
                  <c:v>18.739750000000001</c:v>
                </c:pt>
              </c:numCache>
            </c:numRef>
          </c:val>
        </c:ser>
        <c:gapWidth val="75"/>
        <c:overlap val="100"/>
        <c:axId val="129440768"/>
        <c:axId val="129458944"/>
      </c:barChart>
      <c:catAx>
        <c:axId val="129440768"/>
        <c:scaling>
          <c:orientation val="minMax"/>
        </c:scaling>
        <c:axPos val="b"/>
        <c:numFmt formatCode="General" sourceLinked="1"/>
        <c:majorTickMark val="none"/>
        <c:tickLblPos val="nextTo"/>
        <c:crossAx val="129458944"/>
        <c:crosses val="autoZero"/>
        <c:auto val="1"/>
        <c:lblAlgn val="ctr"/>
        <c:lblOffset val="100"/>
      </c:catAx>
      <c:valAx>
        <c:axId val="12945894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944076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$ balance, new and old borrowers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Sheet2!$W$5</c:f>
              <c:strCache>
                <c:ptCount val="1"/>
                <c:pt idx="0">
                  <c:v>age 60+, existing borrowers</c:v>
                </c:pt>
              </c:strCache>
            </c:strRef>
          </c:tx>
          <c:cat>
            <c:numRef>
              <c:f>Sheet2!$V$6:$V$34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Sheet2!$W$6:$W$34</c:f>
              <c:numCache>
                <c:formatCode>General</c:formatCode>
                <c:ptCount val="29"/>
                <c:pt idx="0">
                  <c:v>7.8337279999999998</c:v>
                </c:pt>
                <c:pt idx="1">
                  <c:v>7.9386720000000022</c:v>
                </c:pt>
                <c:pt idx="2">
                  <c:v>7.9779139999999984</c:v>
                </c:pt>
                <c:pt idx="3">
                  <c:v>8.2562060000000006</c:v>
                </c:pt>
                <c:pt idx="4">
                  <c:v>8.6325100000000035</c:v>
                </c:pt>
                <c:pt idx="5">
                  <c:v>8.4670320000000032</c:v>
                </c:pt>
                <c:pt idx="6">
                  <c:v>8.2626610000000014</c:v>
                </c:pt>
                <c:pt idx="7">
                  <c:v>8.6749910000000003</c:v>
                </c:pt>
                <c:pt idx="8">
                  <c:v>8.6976970000000016</c:v>
                </c:pt>
                <c:pt idx="9">
                  <c:v>8.5920080000000034</c:v>
                </c:pt>
                <c:pt idx="10">
                  <c:v>8.5281659999999988</c:v>
                </c:pt>
                <c:pt idx="11">
                  <c:v>8.4870300000000007</c:v>
                </c:pt>
                <c:pt idx="12">
                  <c:v>8.4822370000000049</c:v>
                </c:pt>
                <c:pt idx="13">
                  <c:v>8.3749100000000034</c:v>
                </c:pt>
                <c:pt idx="14">
                  <c:v>8.311573000000001</c:v>
                </c:pt>
                <c:pt idx="15">
                  <c:v>8.3353219999999997</c:v>
                </c:pt>
                <c:pt idx="16">
                  <c:v>8.1364230000000024</c:v>
                </c:pt>
                <c:pt idx="17">
                  <c:v>8.0937200000000011</c:v>
                </c:pt>
                <c:pt idx="18">
                  <c:v>8.0671020000000002</c:v>
                </c:pt>
                <c:pt idx="19">
                  <c:v>7.9951439999999998</c:v>
                </c:pt>
                <c:pt idx="20">
                  <c:v>7.981916</c:v>
                </c:pt>
                <c:pt idx="21">
                  <c:v>7.7728830000000002</c:v>
                </c:pt>
                <c:pt idx="22">
                  <c:v>7.6892899999999997</c:v>
                </c:pt>
                <c:pt idx="23">
                  <c:v>7.6176469999999981</c:v>
                </c:pt>
                <c:pt idx="24">
                  <c:v>7.4883449999999998</c:v>
                </c:pt>
                <c:pt idx="25">
                  <c:v>7.3795489999999999</c:v>
                </c:pt>
                <c:pt idx="26">
                  <c:v>7.3071949999999974</c:v>
                </c:pt>
                <c:pt idx="27">
                  <c:v>6.8916449999999996</c:v>
                </c:pt>
                <c:pt idx="28">
                  <c:v>7.018205</c:v>
                </c:pt>
              </c:numCache>
            </c:numRef>
          </c:val>
        </c:ser>
        <c:ser>
          <c:idx val="1"/>
          <c:order val="1"/>
          <c:tx>
            <c:strRef>
              <c:f>Sheet2!$X$5</c:f>
              <c:strCache>
                <c:ptCount val="1"/>
                <c:pt idx="0">
                  <c:v>age 60+, new borrowers</c:v>
                </c:pt>
              </c:strCache>
            </c:strRef>
          </c:tx>
          <c:cat>
            <c:numRef>
              <c:f>Sheet2!$V$6:$V$34</c:f>
              <c:numCache>
                <c:formatCode>General</c:formatCode>
                <c:ptCount val="29"/>
                <c:pt idx="0">
                  <c:v>200503</c:v>
                </c:pt>
                <c:pt idx="1">
                  <c:v>200506</c:v>
                </c:pt>
                <c:pt idx="2">
                  <c:v>200509</c:v>
                </c:pt>
                <c:pt idx="3">
                  <c:v>200512</c:v>
                </c:pt>
                <c:pt idx="4">
                  <c:v>200603</c:v>
                </c:pt>
                <c:pt idx="5">
                  <c:v>200606</c:v>
                </c:pt>
                <c:pt idx="6">
                  <c:v>200609</c:v>
                </c:pt>
                <c:pt idx="7">
                  <c:v>200612</c:v>
                </c:pt>
                <c:pt idx="8">
                  <c:v>200703</c:v>
                </c:pt>
                <c:pt idx="9">
                  <c:v>200706</c:v>
                </c:pt>
                <c:pt idx="10">
                  <c:v>200709</c:v>
                </c:pt>
                <c:pt idx="11">
                  <c:v>200712</c:v>
                </c:pt>
                <c:pt idx="12">
                  <c:v>200803</c:v>
                </c:pt>
                <c:pt idx="13">
                  <c:v>200806</c:v>
                </c:pt>
                <c:pt idx="14">
                  <c:v>200809</c:v>
                </c:pt>
                <c:pt idx="15">
                  <c:v>200812</c:v>
                </c:pt>
                <c:pt idx="16">
                  <c:v>200903</c:v>
                </c:pt>
                <c:pt idx="17">
                  <c:v>200906</c:v>
                </c:pt>
                <c:pt idx="18">
                  <c:v>200909</c:v>
                </c:pt>
                <c:pt idx="19">
                  <c:v>200912</c:v>
                </c:pt>
                <c:pt idx="20">
                  <c:v>201003</c:v>
                </c:pt>
                <c:pt idx="21">
                  <c:v>201006</c:v>
                </c:pt>
                <c:pt idx="22">
                  <c:v>201009</c:v>
                </c:pt>
                <c:pt idx="23">
                  <c:v>201012</c:v>
                </c:pt>
                <c:pt idx="24">
                  <c:v>201103</c:v>
                </c:pt>
                <c:pt idx="25">
                  <c:v>201106</c:v>
                </c:pt>
                <c:pt idx="26">
                  <c:v>201109</c:v>
                </c:pt>
                <c:pt idx="27">
                  <c:v>201112</c:v>
                </c:pt>
                <c:pt idx="28">
                  <c:v>201203</c:v>
                </c:pt>
              </c:numCache>
            </c:numRef>
          </c:cat>
          <c:val>
            <c:numRef>
              <c:f>Sheet2!$X$6:$X$34</c:f>
              <c:numCache>
                <c:formatCode>General</c:formatCode>
                <c:ptCount val="29"/>
                <c:pt idx="4">
                  <c:v>0.55284370000000005</c:v>
                </c:pt>
                <c:pt idx="5">
                  <c:v>0.71013669999999973</c:v>
                </c:pt>
                <c:pt idx="6">
                  <c:v>0.84512469999999995</c:v>
                </c:pt>
                <c:pt idx="7">
                  <c:v>1.2942800000000001</c:v>
                </c:pt>
                <c:pt idx="8">
                  <c:v>1.5224519999999999</c:v>
                </c:pt>
                <c:pt idx="9">
                  <c:v>1.6534059999999999</c:v>
                </c:pt>
                <c:pt idx="10">
                  <c:v>1.8895139999999999</c:v>
                </c:pt>
                <c:pt idx="11">
                  <c:v>2.2008200000000002</c:v>
                </c:pt>
                <c:pt idx="12">
                  <c:v>2.502880999999999</c:v>
                </c:pt>
                <c:pt idx="13">
                  <c:v>2.571024</c:v>
                </c:pt>
                <c:pt idx="14">
                  <c:v>2.779822999999999</c:v>
                </c:pt>
                <c:pt idx="15">
                  <c:v>3.069903</c:v>
                </c:pt>
                <c:pt idx="16">
                  <c:v>3.323413</c:v>
                </c:pt>
                <c:pt idx="17">
                  <c:v>3.4135619999999998</c:v>
                </c:pt>
                <c:pt idx="18">
                  <c:v>3.5059849999999999</c:v>
                </c:pt>
                <c:pt idx="19">
                  <c:v>3.8208919999999997</c:v>
                </c:pt>
                <c:pt idx="20">
                  <c:v>4.032457</c:v>
                </c:pt>
                <c:pt idx="21">
                  <c:v>4.0912790000000019</c:v>
                </c:pt>
                <c:pt idx="22">
                  <c:v>4.1943379999999975</c:v>
                </c:pt>
                <c:pt idx="23">
                  <c:v>4.3526680000000004</c:v>
                </c:pt>
                <c:pt idx="24">
                  <c:v>4.5334279999999998</c:v>
                </c:pt>
                <c:pt idx="25">
                  <c:v>4.5199220000000002</c:v>
                </c:pt>
                <c:pt idx="26">
                  <c:v>4.6151599999999986</c:v>
                </c:pt>
                <c:pt idx="27">
                  <c:v>4.631011</c:v>
                </c:pt>
                <c:pt idx="28">
                  <c:v>4.8390219999999999</c:v>
                </c:pt>
              </c:numCache>
            </c:numRef>
          </c:val>
        </c:ser>
        <c:gapWidth val="75"/>
        <c:overlap val="100"/>
        <c:axId val="129508864"/>
        <c:axId val="129510400"/>
      </c:barChart>
      <c:catAx>
        <c:axId val="129508864"/>
        <c:scaling>
          <c:orientation val="minMax"/>
        </c:scaling>
        <c:axPos val="b"/>
        <c:numFmt formatCode="General" sourceLinked="1"/>
        <c:majorTickMark val="none"/>
        <c:tickLblPos val="nextTo"/>
        <c:crossAx val="129510400"/>
        <c:crosses val="autoZero"/>
        <c:auto val="1"/>
        <c:lblAlgn val="ctr"/>
        <c:lblOffset val="100"/>
      </c:catAx>
      <c:valAx>
        <c:axId val="1295104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950886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Student</a:t>
            </a:r>
            <a:r>
              <a:rPr lang="en-US" baseline="0"/>
              <a:t> loan debt in $billions</a:t>
            </a:r>
            <a:r>
              <a:rPr lang="en-US"/>
              <a:t> by 2005 age</a:t>
            </a:r>
          </a:p>
        </c:rich>
      </c:tx>
      <c:layout/>
    </c:title>
    <c:plotArea>
      <c:layout/>
      <c:lineChart>
        <c:grouping val="standard"/>
        <c:ser>
          <c:idx val="2"/>
          <c:order val="0"/>
          <c:tx>
            <c:strRef>
              <c:f>Sheet1!$A$25</c:f>
              <c:strCache>
                <c:ptCount val="1"/>
                <c:pt idx="0">
                  <c:v>&lt;30</c:v>
                </c:pt>
              </c:strCache>
            </c:strRef>
          </c:tx>
          <c:marker>
            <c:symbol val="none"/>
          </c:marker>
          <c:cat>
            <c:strRef>
              <c:f>Sheet1!$B$22:$AD$22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Sheet1!$B$25:$AD$25</c:f>
              <c:numCache>
                <c:formatCode>General</c:formatCode>
                <c:ptCount val="29"/>
                <c:pt idx="0">
                  <c:v>143.7861</c:v>
                </c:pt>
                <c:pt idx="1">
                  <c:v>149.18989999999999</c:v>
                </c:pt>
                <c:pt idx="2">
                  <c:v>153.82510000000005</c:v>
                </c:pt>
                <c:pt idx="3">
                  <c:v>162.46710000000004</c:v>
                </c:pt>
                <c:pt idx="4">
                  <c:v>187.20989999999998</c:v>
                </c:pt>
                <c:pt idx="5">
                  <c:v>191.49960000000002</c:v>
                </c:pt>
                <c:pt idx="6">
                  <c:v>198.02500000000001</c:v>
                </c:pt>
                <c:pt idx="7">
                  <c:v>216.7073</c:v>
                </c:pt>
                <c:pt idx="8">
                  <c:v>234.85770000000008</c:v>
                </c:pt>
                <c:pt idx="9">
                  <c:v>240.30600000000001</c:v>
                </c:pt>
                <c:pt idx="10">
                  <c:v>250.85740000000007</c:v>
                </c:pt>
                <c:pt idx="11">
                  <c:v>264.74789999999996</c:v>
                </c:pt>
                <c:pt idx="12">
                  <c:v>287.3350999999999</c:v>
                </c:pt>
                <c:pt idx="13">
                  <c:v>292.38749999999999</c:v>
                </c:pt>
                <c:pt idx="14">
                  <c:v>309.75790000000001</c:v>
                </c:pt>
                <c:pt idx="15">
                  <c:v>327.11799999999999</c:v>
                </c:pt>
                <c:pt idx="16">
                  <c:v>344.44119999999975</c:v>
                </c:pt>
                <c:pt idx="17">
                  <c:v>353.52760000000001</c:v>
                </c:pt>
                <c:pt idx="18">
                  <c:v>367.66739999999999</c:v>
                </c:pt>
                <c:pt idx="19">
                  <c:v>387.15170000000001</c:v>
                </c:pt>
                <c:pt idx="20">
                  <c:v>413.87799999999999</c:v>
                </c:pt>
                <c:pt idx="21">
                  <c:v>417.23879999999974</c:v>
                </c:pt>
                <c:pt idx="22">
                  <c:v>430.18509999999986</c:v>
                </c:pt>
                <c:pt idx="23">
                  <c:v>453.38209999999987</c:v>
                </c:pt>
                <c:pt idx="24">
                  <c:v>476.46719999999976</c:v>
                </c:pt>
                <c:pt idx="25">
                  <c:v>484.58059999999983</c:v>
                </c:pt>
                <c:pt idx="26">
                  <c:v>499.85870000000006</c:v>
                </c:pt>
                <c:pt idx="27">
                  <c:v>509.19549999999987</c:v>
                </c:pt>
                <c:pt idx="28">
                  <c:v>527.88670000000002</c:v>
                </c:pt>
              </c:numCache>
            </c:numRef>
          </c:val>
        </c:ser>
        <c:ser>
          <c:idx val="3"/>
          <c:order val="1"/>
          <c:tx>
            <c:strRef>
              <c:f>Sheet1!$A$26</c:f>
              <c:strCache>
                <c:ptCount val="1"/>
                <c:pt idx="0">
                  <c:v>30-39</c:v>
                </c:pt>
              </c:strCache>
            </c:strRef>
          </c:tx>
          <c:marker>
            <c:symbol val="none"/>
          </c:marker>
          <c:cat>
            <c:strRef>
              <c:f>Sheet1!$B$22:$AD$22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Sheet1!$B$26:$AD$26</c:f>
              <c:numCache>
                <c:formatCode>General</c:formatCode>
                <c:ptCount val="29"/>
                <c:pt idx="0">
                  <c:v>124.2826</c:v>
                </c:pt>
                <c:pt idx="1">
                  <c:v>127.36030000000001</c:v>
                </c:pt>
                <c:pt idx="2">
                  <c:v>125.8409</c:v>
                </c:pt>
                <c:pt idx="3">
                  <c:v>127.62539999999996</c:v>
                </c:pt>
                <c:pt idx="4">
                  <c:v>135.05459999999999</c:v>
                </c:pt>
                <c:pt idx="5">
                  <c:v>134.64049999999997</c:v>
                </c:pt>
                <c:pt idx="6">
                  <c:v>134.6232</c:v>
                </c:pt>
                <c:pt idx="7">
                  <c:v>142.29489999999998</c:v>
                </c:pt>
                <c:pt idx="8">
                  <c:v>144.21619999999999</c:v>
                </c:pt>
                <c:pt idx="9">
                  <c:v>145.2174</c:v>
                </c:pt>
                <c:pt idx="10">
                  <c:v>146.59369999999998</c:v>
                </c:pt>
                <c:pt idx="11">
                  <c:v>147.89330000000001</c:v>
                </c:pt>
                <c:pt idx="12">
                  <c:v>151.20569999999998</c:v>
                </c:pt>
                <c:pt idx="13">
                  <c:v>152.61189999999999</c:v>
                </c:pt>
                <c:pt idx="14">
                  <c:v>155.97220000000004</c:v>
                </c:pt>
                <c:pt idx="15">
                  <c:v>161.42540000000005</c:v>
                </c:pt>
                <c:pt idx="16">
                  <c:v>163.49949999999998</c:v>
                </c:pt>
                <c:pt idx="17">
                  <c:v>165.49450000000002</c:v>
                </c:pt>
                <c:pt idx="18">
                  <c:v>167.9057</c:v>
                </c:pt>
                <c:pt idx="19">
                  <c:v>170.30870000000004</c:v>
                </c:pt>
                <c:pt idx="20">
                  <c:v>174.20409999999998</c:v>
                </c:pt>
                <c:pt idx="21">
                  <c:v>174.48630000000006</c:v>
                </c:pt>
                <c:pt idx="22">
                  <c:v>176.536</c:v>
                </c:pt>
                <c:pt idx="23">
                  <c:v>181.3639</c:v>
                </c:pt>
                <c:pt idx="24">
                  <c:v>182.31650000000002</c:v>
                </c:pt>
                <c:pt idx="25">
                  <c:v>184.73369999999994</c:v>
                </c:pt>
                <c:pt idx="26">
                  <c:v>186.411</c:v>
                </c:pt>
                <c:pt idx="27">
                  <c:v>182.67770000000002</c:v>
                </c:pt>
                <c:pt idx="28">
                  <c:v>187.32670000000007</c:v>
                </c:pt>
              </c:numCache>
            </c:numRef>
          </c:val>
        </c:ser>
        <c:ser>
          <c:idx val="4"/>
          <c:order val="2"/>
          <c:tx>
            <c:strRef>
              <c:f>Sheet1!$A$27</c:f>
              <c:strCache>
                <c:ptCount val="1"/>
                <c:pt idx="0">
                  <c:v>40-49</c:v>
                </c:pt>
              </c:strCache>
            </c:strRef>
          </c:tx>
          <c:marker>
            <c:symbol val="none"/>
          </c:marker>
          <c:cat>
            <c:strRef>
              <c:f>Sheet1!$B$22:$AD$22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Sheet1!$B$27:$AD$27</c:f>
              <c:numCache>
                <c:formatCode>General</c:formatCode>
                <c:ptCount val="29"/>
                <c:pt idx="0">
                  <c:v>52.595790000000015</c:v>
                </c:pt>
                <c:pt idx="1">
                  <c:v>54.088080000000005</c:v>
                </c:pt>
                <c:pt idx="2">
                  <c:v>54.288480000000007</c:v>
                </c:pt>
                <c:pt idx="3">
                  <c:v>56.362710000000021</c:v>
                </c:pt>
                <c:pt idx="4">
                  <c:v>62.057730000000006</c:v>
                </c:pt>
                <c:pt idx="5">
                  <c:v>62.773340000000012</c:v>
                </c:pt>
                <c:pt idx="6">
                  <c:v>63.560840000000006</c:v>
                </c:pt>
                <c:pt idx="7">
                  <c:v>68.265729999999991</c:v>
                </c:pt>
                <c:pt idx="8">
                  <c:v>71.029150000000001</c:v>
                </c:pt>
                <c:pt idx="9">
                  <c:v>71.833879999999979</c:v>
                </c:pt>
                <c:pt idx="10">
                  <c:v>73.575220000000002</c:v>
                </c:pt>
                <c:pt idx="11">
                  <c:v>76.349649999999997</c:v>
                </c:pt>
                <c:pt idx="12">
                  <c:v>80.223960000000005</c:v>
                </c:pt>
                <c:pt idx="13">
                  <c:v>80.889079999999979</c:v>
                </c:pt>
                <c:pt idx="14">
                  <c:v>83.546939999999992</c:v>
                </c:pt>
                <c:pt idx="15">
                  <c:v>87.321769999999987</c:v>
                </c:pt>
                <c:pt idx="16">
                  <c:v>90.255089999999981</c:v>
                </c:pt>
                <c:pt idx="17">
                  <c:v>91.59062000000003</c:v>
                </c:pt>
                <c:pt idx="18">
                  <c:v>93.540499999999994</c:v>
                </c:pt>
                <c:pt idx="19">
                  <c:v>97.028639999999982</c:v>
                </c:pt>
                <c:pt idx="20">
                  <c:v>101.30460000000002</c:v>
                </c:pt>
                <c:pt idx="21">
                  <c:v>101.9603</c:v>
                </c:pt>
                <c:pt idx="22">
                  <c:v>103.53569999999999</c:v>
                </c:pt>
                <c:pt idx="23">
                  <c:v>107.77149999999999</c:v>
                </c:pt>
                <c:pt idx="24">
                  <c:v>110.76220000000002</c:v>
                </c:pt>
                <c:pt idx="25">
                  <c:v>112.31020000000002</c:v>
                </c:pt>
                <c:pt idx="26">
                  <c:v>113.99630000000002</c:v>
                </c:pt>
                <c:pt idx="27">
                  <c:v>113.51100000000002</c:v>
                </c:pt>
                <c:pt idx="28">
                  <c:v>118.3043</c:v>
                </c:pt>
              </c:numCache>
            </c:numRef>
          </c:val>
        </c:ser>
        <c:ser>
          <c:idx val="5"/>
          <c:order val="3"/>
          <c:tx>
            <c:strRef>
              <c:f>Sheet1!$A$28</c:f>
              <c:strCache>
                <c:ptCount val="1"/>
                <c:pt idx="0">
                  <c:v>50-59</c:v>
                </c:pt>
              </c:strCache>
            </c:strRef>
          </c:tx>
          <c:marker>
            <c:symbol val="none"/>
          </c:marker>
          <c:cat>
            <c:strRef>
              <c:f>Sheet1!$B$22:$AD$22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Sheet1!$B$28:$AD$28</c:f>
              <c:numCache>
                <c:formatCode>General</c:formatCode>
                <c:ptCount val="29"/>
                <c:pt idx="0">
                  <c:v>34.18439</c:v>
                </c:pt>
                <c:pt idx="1">
                  <c:v>35.012160000000002</c:v>
                </c:pt>
                <c:pt idx="2">
                  <c:v>35.164270000000002</c:v>
                </c:pt>
                <c:pt idx="3">
                  <c:v>36.440930000000002</c:v>
                </c:pt>
                <c:pt idx="4">
                  <c:v>40.42372000000001</c:v>
                </c:pt>
                <c:pt idx="5">
                  <c:v>40.395210000000013</c:v>
                </c:pt>
                <c:pt idx="6">
                  <c:v>40.872910000000012</c:v>
                </c:pt>
                <c:pt idx="7">
                  <c:v>43.995620000000002</c:v>
                </c:pt>
                <c:pt idx="8">
                  <c:v>45.651089999999996</c:v>
                </c:pt>
                <c:pt idx="9">
                  <c:v>45.98274</c:v>
                </c:pt>
                <c:pt idx="10">
                  <c:v>46.654170000000001</c:v>
                </c:pt>
                <c:pt idx="11">
                  <c:v>47.445489999999999</c:v>
                </c:pt>
                <c:pt idx="12">
                  <c:v>49.035170000000015</c:v>
                </c:pt>
                <c:pt idx="13">
                  <c:v>49.03934000000001</c:v>
                </c:pt>
                <c:pt idx="14">
                  <c:v>50.13626</c:v>
                </c:pt>
                <c:pt idx="15">
                  <c:v>51.58878</c:v>
                </c:pt>
                <c:pt idx="16">
                  <c:v>52.680790000000002</c:v>
                </c:pt>
                <c:pt idx="17">
                  <c:v>52.810220000000001</c:v>
                </c:pt>
                <c:pt idx="18">
                  <c:v>53.284230000000001</c:v>
                </c:pt>
                <c:pt idx="19">
                  <c:v>54.35615</c:v>
                </c:pt>
                <c:pt idx="20">
                  <c:v>55.623050000000013</c:v>
                </c:pt>
                <c:pt idx="21">
                  <c:v>55.328950000000013</c:v>
                </c:pt>
                <c:pt idx="22">
                  <c:v>55.317349999999998</c:v>
                </c:pt>
                <c:pt idx="23">
                  <c:v>56.531780000000005</c:v>
                </c:pt>
                <c:pt idx="24">
                  <c:v>56.647040000000004</c:v>
                </c:pt>
                <c:pt idx="25">
                  <c:v>56.818100000000001</c:v>
                </c:pt>
                <c:pt idx="26">
                  <c:v>56.922440000000009</c:v>
                </c:pt>
                <c:pt idx="27">
                  <c:v>55.420490000000001</c:v>
                </c:pt>
                <c:pt idx="28">
                  <c:v>56.997440000000005</c:v>
                </c:pt>
              </c:numCache>
            </c:numRef>
          </c:val>
        </c:ser>
        <c:ser>
          <c:idx val="6"/>
          <c:order val="4"/>
          <c:tx>
            <c:strRef>
              <c:f>Sheet1!$A$29</c:f>
              <c:strCache>
                <c:ptCount val="1"/>
                <c:pt idx="0">
                  <c:v>60+</c:v>
                </c:pt>
              </c:strCache>
            </c:strRef>
          </c:tx>
          <c:marker>
            <c:symbol val="none"/>
          </c:marker>
          <c:cat>
            <c:strRef>
              <c:f>Sheet1!$B$22:$AD$22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Sheet1!$B$29:$AD$29</c:f>
              <c:numCache>
                <c:formatCode>General</c:formatCode>
                <c:ptCount val="29"/>
                <c:pt idx="0">
                  <c:v>7.8337280000000025</c:v>
                </c:pt>
                <c:pt idx="1">
                  <c:v>7.9386720000000013</c:v>
                </c:pt>
                <c:pt idx="2">
                  <c:v>7.9779139999999984</c:v>
                </c:pt>
                <c:pt idx="3">
                  <c:v>8.2562060000000006</c:v>
                </c:pt>
                <c:pt idx="4">
                  <c:v>9.1853540000000002</c:v>
                </c:pt>
                <c:pt idx="5">
                  <c:v>9.177168</c:v>
                </c:pt>
                <c:pt idx="6">
                  <c:v>9.1077860000000008</c:v>
                </c:pt>
                <c:pt idx="7">
                  <c:v>9.9692710000000009</c:v>
                </c:pt>
                <c:pt idx="8">
                  <c:v>10.22015</c:v>
                </c:pt>
                <c:pt idx="9">
                  <c:v>10.24541</c:v>
                </c:pt>
                <c:pt idx="10">
                  <c:v>10.417680000000002</c:v>
                </c:pt>
                <c:pt idx="11">
                  <c:v>10.687850000000001</c:v>
                </c:pt>
                <c:pt idx="12">
                  <c:v>10.98512</c:v>
                </c:pt>
                <c:pt idx="13">
                  <c:v>10.945930000000002</c:v>
                </c:pt>
                <c:pt idx="14">
                  <c:v>11.0914</c:v>
                </c:pt>
                <c:pt idx="15">
                  <c:v>11.405230000000003</c:v>
                </c:pt>
                <c:pt idx="16">
                  <c:v>11.459840000000003</c:v>
                </c:pt>
                <c:pt idx="17">
                  <c:v>11.50728</c:v>
                </c:pt>
                <c:pt idx="18">
                  <c:v>11.573090000000002</c:v>
                </c:pt>
                <c:pt idx="19">
                  <c:v>11.816040000000005</c:v>
                </c:pt>
                <c:pt idx="20">
                  <c:v>12.01437</c:v>
                </c:pt>
                <c:pt idx="21">
                  <c:v>11.86416</c:v>
                </c:pt>
                <c:pt idx="22">
                  <c:v>11.883630000000004</c:v>
                </c:pt>
                <c:pt idx="23">
                  <c:v>11.970310000000001</c:v>
                </c:pt>
                <c:pt idx="24">
                  <c:v>12.02177</c:v>
                </c:pt>
                <c:pt idx="25">
                  <c:v>11.899470000000004</c:v>
                </c:pt>
                <c:pt idx="26">
                  <c:v>11.92235</c:v>
                </c:pt>
                <c:pt idx="27">
                  <c:v>11.52266</c:v>
                </c:pt>
                <c:pt idx="28">
                  <c:v>11.857230000000003</c:v>
                </c:pt>
              </c:numCache>
            </c:numRef>
          </c:val>
        </c:ser>
        <c:marker val="1"/>
        <c:axId val="129622400"/>
        <c:axId val="129623936"/>
      </c:lineChart>
      <c:catAx>
        <c:axId val="129622400"/>
        <c:scaling>
          <c:orientation val="minMax"/>
        </c:scaling>
        <c:axPos val="b"/>
        <c:majorTickMark val="none"/>
        <c:tickLblPos val="nextTo"/>
        <c:crossAx val="129623936"/>
        <c:crosses val="autoZero"/>
        <c:auto val="1"/>
        <c:lblAlgn val="ctr"/>
        <c:lblOffset val="100"/>
      </c:catAx>
      <c:valAx>
        <c:axId val="1296239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962240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Preliminary: Per </a:t>
            </a:r>
            <a:r>
              <a:rPr lang="en-US" dirty="0"/>
              <a:t>Capita Bankruptcies within 24 months by Age</a:t>
            </a:r>
          </a:p>
        </c:rich>
      </c:tx>
      <c:layout/>
      <c:overlay val="1"/>
    </c:title>
    <c:plotArea>
      <c:layout/>
      <c:lineChart>
        <c:grouping val="standard"/>
        <c:ser>
          <c:idx val="0"/>
          <c:order val="0"/>
          <c:tx>
            <c:strRef>
              <c:f>[2]Bankruptcy!$A$2</c:f>
              <c:strCache>
                <c:ptCount val="1"/>
                <c:pt idx="0">
                  <c:v>25</c:v>
                </c:pt>
              </c:strCache>
            </c:strRef>
          </c:tx>
          <c:spPr>
            <a:ln w="38100" cmpd="sng">
              <a:solidFill>
                <a:srgbClr val="FF0000"/>
              </a:solidFill>
              <a:prstDash val="lgDash"/>
            </a:ln>
          </c:spPr>
          <c:marker>
            <c:symbol val="none"/>
          </c:marker>
          <c:cat>
            <c:numRef>
              <c:f>[2]Bankruptcy!$B$1:$AT$1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[2]Bankruptcy!$B$2:$AT$2</c:f>
              <c:numCache>
                <c:formatCode>General</c:formatCode>
                <c:ptCount val="45"/>
                <c:pt idx="0">
                  <c:v>2.4013699999999999E-2</c:v>
                </c:pt>
                <c:pt idx="1">
                  <c:v>2.3201099999999999E-2</c:v>
                </c:pt>
                <c:pt idx="2">
                  <c:v>2.5324900000000001E-2</c:v>
                </c:pt>
                <c:pt idx="3">
                  <c:v>2.6169399999999999E-2</c:v>
                </c:pt>
                <c:pt idx="4">
                  <c:v>3.0587400000000001E-2</c:v>
                </c:pt>
                <c:pt idx="5">
                  <c:v>2.86485E-2</c:v>
                </c:pt>
                <c:pt idx="6">
                  <c:v>2.5615800000000008E-2</c:v>
                </c:pt>
                <c:pt idx="7">
                  <c:v>2.4413700000000007E-2</c:v>
                </c:pt>
                <c:pt idx="8">
                  <c:v>1.6361900000000006E-2</c:v>
                </c:pt>
                <c:pt idx="9">
                  <c:v>1.7862699999999999E-2</c:v>
                </c:pt>
                <c:pt idx="10">
                  <c:v>1.6970100000000005E-2</c:v>
                </c:pt>
                <c:pt idx="11">
                  <c:v>1.7987800000000005E-2</c:v>
                </c:pt>
                <c:pt idx="12">
                  <c:v>2.0125799999999992E-2</c:v>
                </c:pt>
                <c:pt idx="13">
                  <c:v>1.8926500000000006E-2</c:v>
                </c:pt>
                <c:pt idx="14">
                  <c:v>1.9895900000000001E-2</c:v>
                </c:pt>
                <c:pt idx="15">
                  <c:v>2.1824799999999998E-2</c:v>
                </c:pt>
                <c:pt idx="16">
                  <c:v>1.6327800000000007E-2</c:v>
                </c:pt>
                <c:pt idx="17">
                  <c:v>1.7230800000000001E-2</c:v>
                </c:pt>
                <c:pt idx="18">
                  <c:v>1.7372800000000001E-2</c:v>
                </c:pt>
                <c:pt idx="19">
                  <c:v>1.74857E-2</c:v>
                </c:pt>
                <c:pt idx="20">
                  <c:v>1.4247599999999999E-2</c:v>
                </c:pt>
                <c:pt idx="21">
                  <c:v>1.3860200000000001E-2</c:v>
                </c:pt>
                <c:pt idx="22">
                  <c:v>1.47016E-2</c:v>
                </c:pt>
                <c:pt idx="23">
                  <c:v>1.52692E-2</c:v>
                </c:pt>
                <c:pt idx="24">
                  <c:v>1.10323E-2</c:v>
                </c:pt>
                <c:pt idx="25">
                  <c:v>1.44181E-2</c:v>
                </c:pt>
                <c:pt idx="26">
                  <c:v>1.4180800000000004E-2</c:v>
                </c:pt>
                <c:pt idx="27">
                  <c:v>1.6286600000000005E-2</c:v>
                </c:pt>
                <c:pt idx="28">
                  <c:v>1.49514E-2</c:v>
                </c:pt>
                <c:pt idx="29">
                  <c:v>1.31383E-2</c:v>
                </c:pt>
                <c:pt idx="30">
                  <c:v>1.3284100000000005E-2</c:v>
                </c:pt>
                <c:pt idx="31">
                  <c:v>1.2442099999999999E-2</c:v>
                </c:pt>
                <c:pt idx="32">
                  <c:v>1.1968400000000004E-2</c:v>
                </c:pt>
                <c:pt idx="33">
                  <c:v>9.8212000000000004E-3</c:v>
                </c:pt>
                <c:pt idx="34">
                  <c:v>1.03666E-2</c:v>
                </c:pt>
                <c:pt idx="35">
                  <c:v>7.8461000000000034E-3</c:v>
                </c:pt>
                <c:pt idx="36">
                  <c:v>5.3362000000000036E-3</c:v>
                </c:pt>
                <c:pt idx="37">
                  <c:v>5.3362000000000036E-3</c:v>
                </c:pt>
                <c:pt idx="38">
                  <c:v>6.4395000000000034E-3</c:v>
                </c:pt>
                <c:pt idx="39">
                  <c:v>6.729500000000002E-3</c:v>
                </c:pt>
                <c:pt idx="40">
                  <c:v>5.3163000000000021E-3</c:v>
                </c:pt>
                <c:pt idx="41">
                  <c:v>6.2533000000000033E-3</c:v>
                </c:pt>
                <c:pt idx="42">
                  <c:v>7.2746000000000035E-3</c:v>
                </c:pt>
                <c:pt idx="43">
                  <c:v>7.468500000000002E-3</c:v>
                </c:pt>
                <c:pt idx="44">
                  <c:v>6.0911000000000021E-3</c:v>
                </c:pt>
              </c:numCache>
            </c:numRef>
          </c:val>
        </c:ser>
        <c:ser>
          <c:idx val="1"/>
          <c:order val="1"/>
          <c:tx>
            <c:strRef>
              <c:f>[2]Bankruptcy!$A$3</c:f>
              <c:strCache>
                <c:ptCount val="1"/>
                <c:pt idx="0">
                  <c:v>35</c:v>
                </c:pt>
              </c:strCache>
            </c:strRef>
          </c:tx>
          <c:marker>
            <c:symbol val="none"/>
          </c:marker>
          <c:cat>
            <c:numRef>
              <c:f>[2]Bankruptcy!$B$1:$AT$1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[2]Bankruptcy!$B$3:$AT$3</c:f>
              <c:numCache>
                <c:formatCode>General</c:formatCode>
                <c:ptCount val="45"/>
                <c:pt idx="0">
                  <c:v>2.9647099999999999E-2</c:v>
                </c:pt>
                <c:pt idx="1">
                  <c:v>2.9990599999999992E-2</c:v>
                </c:pt>
                <c:pt idx="2">
                  <c:v>2.7954000000000007E-2</c:v>
                </c:pt>
                <c:pt idx="3">
                  <c:v>2.6716699999999993E-2</c:v>
                </c:pt>
                <c:pt idx="4">
                  <c:v>3.1517200000000002E-2</c:v>
                </c:pt>
                <c:pt idx="5">
                  <c:v>3.131020000000001E-2</c:v>
                </c:pt>
                <c:pt idx="6">
                  <c:v>2.97148E-2</c:v>
                </c:pt>
                <c:pt idx="7">
                  <c:v>2.7685800000000017E-2</c:v>
                </c:pt>
                <c:pt idx="8">
                  <c:v>2.6550899999999999E-2</c:v>
                </c:pt>
                <c:pt idx="9">
                  <c:v>2.6535300000000015E-2</c:v>
                </c:pt>
                <c:pt idx="10">
                  <c:v>2.5898899999999999E-2</c:v>
                </c:pt>
                <c:pt idx="11">
                  <c:v>2.6770100000000008E-2</c:v>
                </c:pt>
                <c:pt idx="12">
                  <c:v>3.3199199999999998E-2</c:v>
                </c:pt>
                <c:pt idx="13">
                  <c:v>3.1901499999999999E-2</c:v>
                </c:pt>
                <c:pt idx="14">
                  <c:v>3.2128499999999997E-2</c:v>
                </c:pt>
                <c:pt idx="15">
                  <c:v>3.2363299999999998E-2</c:v>
                </c:pt>
                <c:pt idx="16">
                  <c:v>3.0788200000000002E-2</c:v>
                </c:pt>
                <c:pt idx="17">
                  <c:v>2.9578500000000001E-2</c:v>
                </c:pt>
                <c:pt idx="18">
                  <c:v>2.9281499999999999E-2</c:v>
                </c:pt>
                <c:pt idx="19">
                  <c:v>2.8867500000000001E-2</c:v>
                </c:pt>
                <c:pt idx="20">
                  <c:v>2.7453000000000012E-2</c:v>
                </c:pt>
                <c:pt idx="21">
                  <c:v>2.5393599999999992E-2</c:v>
                </c:pt>
                <c:pt idx="22">
                  <c:v>2.57901E-2</c:v>
                </c:pt>
                <c:pt idx="23">
                  <c:v>2.5584800000000001E-2</c:v>
                </c:pt>
                <c:pt idx="24">
                  <c:v>2.8603600000000007E-2</c:v>
                </c:pt>
                <c:pt idx="25">
                  <c:v>2.9740599999999992E-2</c:v>
                </c:pt>
                <c:pt idx="26">
                  <c:v>2.8850399999999998E-2</c:v>
                </c:pt>
                <c:pt idx="27">
                  <c:v>3.0101800000000008E-2</c:v>
                </c:pt>
                <c:pt idx="28">
                  <c:v>2.6783700000000008E-2</c:v>
                </c:pt>
                <c:pt idx="29">
                  <c:v>2.4061200000000001E-2</c:v>
                </c:pt>
                <c:pt idx="30">
                  <c:v>2.1709900000000008E-2</c:v>
                </c:pt>
                <c:pt idx="31">
                  <c:v>2.2381400000000006E-2</c:v>
                </c:pt>
                <c:pt idx="32">
                  <c:v>2.2108800000000001E-2</c:v>
                </c:pt>
                <c:pt idx="33">
                  <c:v>1.9579400000000007E-2</c:v>
                </c:pt>
                <c:pt idx="34">
                  <c:v>1.82393E-2</c:v>
                </c:pt>
                <c:pt idx="35">
                  <c:v>1.5946999999999999E-2</c:v>
                </c:pt>
                <c:pt idx="36">
                  <c:v>1.1633800000000001E-2</c:v>
                </c:pt>
                <c:pt idx="37">
                  <c:v>1.2124299999999998E-2</c:v>
                </c:pt>
                <c:pt idx="38">
                  <c:v>1.3302600000000001E-2</c:v>
                </c:pt>
                <c:pt idx="39">
                  <c:v>1.4333199999999999E-2</c:v>
                </c:pt>
                <c:pt idx="40">
                  <c:v>2.0705500000000002E-2</c:v>
                </c:pt>
                <c:pt idx="41">
                  <c:v>2.080160000000001E-2</c:v>
                </c:pt>
                <c:pt idx="42">
                  <c:v>2.1519E-2</c:v>
                </c:pt>
                <c:pt idx="43">
                  <c:v>2.2098000000000007E-2</c:v>
                </c:pt>
                <c:pt idx="44">
                  <c:v>2.2376500000000001E-2</c:v>
                </c:pt>
              </c:numCache>
            </c:numRef>
          </c:val>
        </c:ser>
        <c:ser>
          <c:idx val="2"/>
          <c:order val="2"/>
          <c:tx>
            <c:strRef>
              <c:f>[2]Bankruptcy!$A$4</c:f>
              <c:strCache>
                <c:ptCount val="1"/>
                <c:pt idx="0">
                  <c:v>45</c:v>
                </c:pt>
              </c:strCache>
            </c:strRef>
          </c:tx>
          <c:marker>
            <c:symbol val="none"/>
          </c:marker>
          <c:cat>
            <c:numRef>
              <c:f>[2]Bankruptcy!$B$1:$AT$1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[2]Bankruptcy!$B$4:$AT$4</c:f>
              <c:numCache>
                <c:formatCode>General</c:formatCode>
                <c:ptCount val="45"/>
                <c:pt idx="0">
                  <c:v>3.1196700000000001E-2</c:v>
                </c:pt>
                <c:pt idx="1">
                  <c:v>2.9340399999999999E-2</c:v>
                </c:pt>
                <c:pt idx="2">
                  <c:v>2.8974900000000001E-2</c:v>
                </c:pt>
                <c:pt idx="3">
                  <c:v>2.7946499999999992E-2</c:v>
                </c:pt>
                <c:pt idx="4">
                  <c:v>2.7007300000000019E-2</c:v>
                </c:pt>
                <c:pt idx="5">
                  <c:v>2.5090500000000002E-2</c:v>
                </c:pt>
                <c:pt idx="6">
                  <c:v>2.4437000000000011E-2</c:v>
                </c:pt>
                <c:pt idx="7">
                  <c:v>2.2116500000000001E-2</c:v>
                </c:pt>
                <c:pt idx="8">
                  <c:v>2.2999300000000011E-2</c:v>
                </c:pt>
                <c:pt idx="9">
                  <c:v>2.3660399999999998E-2</c:v>
                </c:pt>
                <c:pt idx="10">
                  <c:v>2.150790000000001E-2</c:v>
                </c:pt>
                <c:pt idx="11">
                  <c:v>2.0895500000000001E-2</c:v>
                </c:pt>
                <c:pt idx="12">
                  <c:v>3.1842800000000011E-2</c:v>
                </c:pt>
                <c:pt idx="13">
                  <c:v>3.058930000000001E-2</c:v>
                </c:pt>
                <c:pt idx="14">
                  <c:v>3.1795799999999999E-2</c:v>
                </c:pt>
                <c:pt idx="15">
                  <c:v>3.2801600000000014E-2</c:v>
                </c:pt>
                <c:pt idx="16">
                  <c:v>2.9438200000000008E-2</c:v>
                </c:pt>
                <c:pt idx="17">
                  <c:v>2.81532E-2</c:v>
                </c:pt>
                <c:pt idx="18">
                  <c:v>2.7921600000000001E-2</c:v>
                </c:pt>
                <c:pt idx="19">
                  <c:v>2.8009900000000008E-2</c:v>
                </c:pt>
                <c:pt idx="20">
                  <c:v>2.8975899999999999E-2</c:v>
                </c:pt>
                <c:pt idx="21">
                  <c:v>2.9946799999999992E-2</c:v>
                </c:pt>
                <c:pt idx="22">
                  <c:v>2.8476800000000007E-2</c:v>
                </c:pt>
                <c:pt idx="23">
                  <c:v>2.5871300000000017E-2</c:v>
                </c:pt>
                <c:pt idx="24">
                  <c:v>2.7556500000000001E-2</c:v>
                </c:pt>
                <c:pt idx="25">
                  <c:v>2.84985E-2</c:v>
                </c:pt>
                <c:pt idx="26">
                  <c:v>2.8201900000000005E-2</c:v>
                </c:pt>
                <c:pt idx="27">
                  <c:v>3.0655400000000006E-2</c:v>
                </c:pt>
                <c:pt idx="28">
                  <c:v>2.6987799999999999E-2</c:v>
                </c:pt>
                <c:pt idx="29">
                  <c:v>2.4552599999999994E-2</c:v>
                </c:pt>
                <c:pt idx="30">
                  <c:v>2.3448799999999992E-2</c:v>
                </c:pt>
                <c:pt idx="31">
                  <c:v>2.2277700000000015E-2</c:v>
                </c:pt>
                <c:pt idx="32">
                  <c:v>2.2464800000000007E-2</c:v>
                </c:pt>
                <c:pt idx="33">
                  <c:v>2.0668099999999991E-2</c:v>
                </c:pt>
                <c:pt idx="34">
                  <c:v>1.9250900000000001E-2</c:v>
                </c:pt>
                <c:pt idx="35">
                  <c:v>1.6434900000000002E-2</c:v>
                </c:pt>
                <c:pt idx="36">
                  <c:v>1.6249699999999999E-2</c:v>
                </c:pt>
                <c:pt idx="37">
                  <c:v>1.6340600000000007E-2</c:v>
                </c:pt>
                <c:pt idx="38">
                  <c:v>1.6435999999999999E-2</c:v>
                </c:pt>
                <c:pt idx="39">
                  <c:v>1.8466200000000002E-2</c:v>
                </c:pt>
                <c:pt idx="40">
                  <c:v>2.2546699999999992E-2</c:v>
                </c:pt>
                <c:pt idx="41">
                  <c:v>2.2887700000000014E-2</c:v>
                </c:pt>
                <c:pt idx="42">
                  <c:v>2.3315499999999986E-2</c:v>
                </c:pt>
                <c:pt idx="43">
                  <c:v>2.5064300000000001E-2</c:v>
                </c:pt>
                <c:pt idx="44">
                  <c:v>2.1739100000000008E-2</c:v>
                </c:pt>
              </c:numCache>
            </c:numRef>
          </c:val>
        </c:ser>
        <c:ser>
          <c:idx val="3"/>
          <c:order val="3"/>
          <c:tx>
            <c:strRef>
              <c:f>[2]Bankruptcy!$A$5</c:f>
              <c:strCache>
                <c:ptCount val="1"/>
                <c:pt idx="0">
                  <c:v>55</c:v>
                </c:pt>
              </c:strCache>
            </c:strRef>
          </c:tx>
          <c:marker>
            <c:symbol val="none"/>
          </c:marker>
          <c:cat>
            <c:numRef>
              <c:f>[2]Bankruptcy!$B$1:$AT$1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[2]Bankruptcy!$B$5:$AT$5</c:f>
              <c:numCache>
                <c:formatCode>General</c:formatCode>
                <c:ptCount val="45"/>
                <c:pt idx="0">
                  <c:v>2.1834100000000006E-2</c:v>
                </c:pt>
                <c:pt idx="1">
                  <c:v>2.0749900000000009E-2</c:v>
                </c:pt>
                <c:pt idx="2">
                  <c:v>1.9378400000000007E-2</c:v>
                </c:pt>
                <c:pt idx="3">
                  <c:v>2.0520300000000002E-2</c:v>
                </c:pt>
                <c:pt idx="4">
                  <c:v>2.1172000000000007E-2</c:v>
                </c:pt>
                <c:pt idx="5">
                  <c:v>2.1356300000000002E-2</c:v>
                </c:pt>
                <c:pt idx="6">
                  <c:v>2.2388100000000001E-2</c:v>
                </c:pt>
                <c:pt idx="7">
                  <c:v>2.1158099999999992E-2</c:v>
                </c:pt>
                <c:pt idx="8">
                  <c:v>1.7516400000000001E-2</c:v>
                </c:pt>
                <c:pt idx="9">
                  <c:v>1.8023600000000001E-2</c:v>
                </c:pt>
                <c:pt idx="10">
                  <c:v>1.8266299999999999E-2</c:v>
                </c:pt>
                <c:pt idx="11">
                  <c:v>2.0433400000000008E-2</c:v>
                </c:pt>
                <c:pt idx="12">
                  <c:v>2.07929E-2</c:v>
                </c:pt>
                <c:pt idx="13">
                  <c:v>2.1400800000000008E-2</c:v>
                </c:pt>
                <c:pt idx="14">
                  <c:v>2.1335500000000007E-2</c:v>
                </c:pt>
                <c:pt idx="15">
                  <c:v>2.1006100000000007E-2</c:v>
                </c:pt>
                <c:pt idx="16">
                  <c:v>1.8842200000000003E-2</c:v>
                </c:pt>
                <c:pt idx="17">
                  <c:v>1.7788700000000001E-2</c:v>
                </c:pt>
                <c:pt idx="18">
                  <c:v>1.9388300000000008E-2</c:v>
                </c:pt>
                <c:pt idx="19">
                  <c:v>1.9682900000000007E-2</c:v>
                </c:pt>
                <c:pt idx="20">
                  <c:v>2.1352300000000001E-2</c:v>
                </c:pt>
                <c:pt idx="21">
                  <c:v>1.9983600000000008E-2</c:v>
                </c:pt>
                <c:pt idx="22">
                  <c:v>2.1363999999999998E-2</c:v>
                </c:pt>
                <c:pt idx="23">
                  <c:v>2.0255900000000007E-2</c:v>
                </c:pt>
                <c:pt idx="24">
                  <c:v>2.3581399999999999E-2</c:v>
                </c:pt>
                <c:pt idx="25">
                  <c:v>2.2276600000000008E-2</c:v>
                </c:pt>
                <c:pt idx="26">
                  <c:v>2.4211300000000009E-2</c:v>
                </c:pt>
                <c:pt idx="27">
                  <c:v>2.6411400000000008E-2</c:v>
                </c:pt>
                <c:pt idx="28">
                  <c:v>2.1694700000000001E-2</c:v>
                </c:pt>
                <c:pt idx="29">
                  <c:v>2.0705500000000002E-2</c:v>
                </c:pt>
                <c:pt idx="30">
                  <c:v>1.9358100000000003E-2</c:v>
                </c:pt>
                <c:pt idx="31">
                  <c:v>1.7543900000000001E-2</c:v>
                </c:pt>
                <c:pt idx="32">
                  <c:v>1.6936800000000005E-2</c:v>
                </c:pt>
                <c:pt idx="33">
                  <c:v>1.5704300000000001E-2</c:v>
                </c:pt>
                <c:pt idx="34">
                  <c:v>1.6183600000000003E-2</c:v>
                </c:pt>
                <c:pt idx="35">
                  <c:v>1.2168399999999998E-2</c:v>
                </c:pt>
                <c:pt idx="36">
                  <c:v>8.9545000000000041E-3</c:v>
                </c:pt>
                <c:pt idx="37">
                  <c:v>9.4775000000000085E-3</c:v>
                </c:pt>
                <c:pt idx="38">
                  <c:v>9.7680000000000006E-3</c:v>
                </c:pt>
                <c:pt idx="39">
                  <c:v>1.2222E-2</c:v>
                </c:pt>
                <c:pt idx="40">
                  <c:v>1.4832E-2</c:v>
                </c:pt>
                <c:pt idx="41">
                  <c:v>1.5935299999999999E-2</c:v>
                </c:pt>
                <c:pt idx="42">
                  <c:v>1.7285100000000001E-2</c:v>
                </c:pt>
                <c:pt idx="43">
                  <c:v>1.6397200000000001E-2</c:v>
                </c:pt>
                <c:pt idx="44">
                  <c:v>1.79179E-2</c:v>
                </c:pt>
              </c:numCache>
            </c:numRef>
          </c:val>
        </c:ser>
        <c:ser>
          <c:idx val="4"/>
          <c:order val="4"/>
          <c:tx>
            <c:strRef>
              <c:f>[2]Bankruptcy!$A$6</c:f>
              <c:strCache>
                <c:ptCount val="1"/>
                <c:pt idx="0">
                  <c:v>65</c:v>
                </c:pt>
              </c:strCache>
            </c:strRef>
          </c:tx>
          <c:marker>
            <c:symbol val="none"/>
          </c:marker>
          <c:cat>
            <c:numRef>
              <c:f>[2]Bankruptcy!$B$1:$AT$1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[2]Bankruptcy!$B$6:$AT$6</c:f>
              <c:numCache>
                <c:formatCode>General</c:formatCode>
                <c:ptCount val="45"/>
                <c:pt idx="0">
                  <c:v>1.0416699999999996E-2</c:v>
                </c:pt>
                <c:pt idx="1">
                  <c:v>1.08696E-2</c:v>
                </c:pt>
                <c:pt idx="2">
                  <c:v>9.8738000000000038E-3</c:v>
                </c:pt>
                <c:pt idx="3">
                  <c:v>1.0451E-2</c:v>
                </c:pt>
                <c:pt idx="4">
                  <c:v>1.6445600000000001E-2</c:v>
                </c:pt>
                <c:pt idx="5">
                  <c:v>1.3192600000000001E-2</c:v>
                </c:pt>
                <c:pt idx="6">
                  <c:v>1.1017799999999999E-2</c:v>
                </c:pt>
                <c:pt idx="7">
                  <c:v>1.1923300000000005E-2</c:v>
                </c:pt>
                <c:pt idx="8">
                  <c:v>1.3881700000000005E-2</c:v>
                </c:pt>
                <c:pt idx="9">
                  <c:v>1.2729100000000004E-2</c:v>
                </c:pt>
                <c:pt idx="10">
                  <c:v>1.1734700000000001E-2</c:v>
                </c:pt>
                <c:pt idx="11">
                  <c:v>1.26839E-2</c:v>
                </c:pt>
                <c:pt idx="12">
                  <c:v>1.0896500000000003E-2</c:v>
                </c:pt>
                <c:pt idx="13">
                  <c:v>9.8814000000000037E-3</c:v>
                </c:pt>
                <c:pt idx="14">
                  <c:v>8.390900000000005E-3</c:v>
                </c:pt>
                <c:pt idx="15">
                  <c:v>8.8845000000000035E-3</c:v>
                </c:pt>
                <c:pt idx="16">
                  <c:v>1.1655E-2</c:v>
                </c:pt>
                <c:pt idx="17">
                  <c:v>1.3545100000000003E-2</c:v>
                </c:pt>
                <c:pt idx="18">
                  <c:v>1.3576800000000003E-2</c:v>
                </c:pt>
                <c:pt idx="19">
                  <c:v>1.3615E-2</c:v>
                </c:pt>
                <c:pt idx="20">
                  <c:v>1.47338E-2</c:v>
                </c:pt>
                <c:pt idx="21">
                  <c:v>1.2924800000000004E-2</c:v>
                </c:pt>
                <c:pt idx="22">
                  <c:v>1.2410500000000001E-2</c:v>
                </c:pt>
                <c:pt idx="23">
                  <c:v>1.2465400000000001E-2</c:v>
                </c:pt>
                <c:pt idx="24">
                  <c:v>1.7398500000000001E-2</c:v>
                </c:pt>
                <c:pt idx="25">
                  <c:v>1.7746600000000001E-2</c:v>
                </c:pt>
                <c:pt idx="26">
                  <c:v>1.6879399999999999E-2</c:v>
                </c:pt>
                <c:pt idx="27">
                  <c:v>1.6535800000000003E-2</c:v>
                </c:pt>
                <c:pt idx="28">
                  <c:v>1.63733E-2</c:v>
                </c:pt>
                <c:pt idx="29">
                  <c:v>1.6762100000000005E-2</c:v>
                </c:pt>
                <c:pt idx="30">
                  <c:v>1.5541900000000001E-2</c:v>
                </c:pt>
                <c:pt idx="31">
                  <c:v>1.4717899999999999E-2</c:v>
                </c:pt>
                <c:pt idx="32">
                  <c:v>8.8558000000000092E-3</c:v>
                </c:pt>
                <c:pt idx="33">
                  <c:v>8.1215000000000002E-3</c:v>
                </c:pt>
                <c:pt idx="34">
                  <c:v>8.1301000000000012E-3</c:v>
                </c:pt>
                <c:pt idx="35">
                  <c:v>7.4494000000000036E-3</c:v>
                </c:pt>
                <c:pt idx="36">
                  <c:v>9.3296000000000039E-3</c:v>
                </c:pt>
                <c:pt idx="37">
                  <c:v>9.0561000000000062E-3</c:v>
                </c:pt>
                <c:pt idx="38">
                  <c:v>9.4241000000000047E-3</c:v>
                </c:pt>
                <c:pt idx="39">
                  <c:v>9.1005000000000027E-3</c:v>
                </c:pt>
                <c:pt idx="40">
                  <c:v>1.20269E-2</c:v>
                </c:pt>
                <c:pt idx="41">
                  <c:v>1.23588E-2</c:v>
                </c:pt>
                <c:pt idx="42">
                  <c:v>1.3465600000000001E-2</c:v>
                </c:pt>
                <c:pt idx="43">
                  <c:v>1.4503E-2</c:v>
                </c:pt>
                <c:pt idx="44">
                  <c:v>1.55572E-2</c:v>
                </c:pt>
              </c:numCache>
            </c:numRef>
          </c:val>
        </c:ser>
        <c:ser>
          <c:idx val="5"/>
          <c:order val="5"/>
          <c:tx>
            <c:strRef>
              <c:f>[2]Bankruptcy!$A$7</c:f>
              <c:strCache>
                <c:ptCount val="1"/>
                <c:pt idx="0">
                  <c:v>75</c:v>
                </c:pt>
              </c:strCache>
            </c:strRef>
          </c:tx>
          <c:marker>
            <c:symbol val="none"/>
          </c:marker>
          <c:cat>
            <c:numRef>
              <c:f>[2]Bankruptcy!$B$1:$AT$1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[2]Bankruptcy!$B$7:$AT$7</c:f>
              <c:numCache>
                <c:formatCode>General</c:formatCode>
                <c:ptCount val="45"/>
                <c:pt idx="0">
                  <c:v>7.3382000000000022E-3</c:v>
                </c:pt>
                <c:pt idx="1">
                  <c:v>8.0483000000000013E-3</c:v>
                </c:pt>
                <c:pt idx="2">
                  <c:v>6.7613000000000022E-3</c:v>
                </c:pt>
                <c:pt idx="3">
                  <c:v>4.7880000000000023E-3</c:v>
                </c:pt>
                <c:pt idx="4">
                  <c:v>3.4176000000000002E-3</c:v>
                </c:pt>
                <c:pt idx="5">
                  <c:v>3.4153000000000009E-3</c:v>
                </c:pt>
                <c:pt idx="6">
                  <c:v>4.7978000000000014E-3</c:v>
                </c:pt>
                <c:pt idx="7">
                  <c:v>7.5239000000000018E-3</c:v>
                </c:pt>
                <c:pt idx="8">
                  <c:v>8.6551000000000041E-3</c:v>
                </c:pt>
                <c:pt idx="9">
                  <c:v>1.0596E-2</c:v>
                </c:pt>
                <c:pt idx="10">
                  <c:v>9.2531000000000054E-3</c:v>
                </c:pt>
                <c:pt idx="11">
                  <c:v>8.6321000000000002E-3</c:v>
                </c:pt>
                <c:pt idx="12">
                  <c:v>7.5000000000000032E-3</c:v>
                </c:pt>
                <c:pt idx="13">
                  <c:v>6.2735000000000022E-3</c:v>
                </c:pt>
                <c:pt idx="14">
                  <c:v>6.2814000000000021E-3</c:v>
                </c:pt>
                <c:pt idx="15">
                  <c:v>6.2854000000000017E-3</c:v>
                </c:pt>
                <c:pt idx="16">
                  <c:v>6.0753000000000022E-3</c:v>
                </c:pt>
                <c:pt idx="17">
                  <c:v>4.8573000000000002E-3</c:v>
                </c:pt>
                <c:pt idx="18">
                  <c:v>4.2527000000000016E-3</c:v>
                </c:pt>
                <c:pt idx="19">
                  <c:v>5.4778000000000023E-3</c:v>
                </c:pt>
                <c:pt idx="20">
                  <c:v>7.3125999999999998E-3</c:v>
                </c:pt>
                <c:pt idx="21">
                  <c:v>6.6951000000000016E-3</c:v>
                </c:pt>
                <c:pt idx="22">
                  <c:v>6.1312000000000024E-3</c:v>
                </c:pt>
                <c:pt idx="23">
                  <c:v>5.8720000000000014E-3</c:v>
                </c:pt>
                <c:pt idx="24">
                  <c:v>1.1589400000000001E-2</c:v>
                </c:pt>
                <c:pt idx="25">
                  <c:v>9.3767000000000069E-3</c:v>
                </c:pt>
                <c:pt idx="26">
                  <c:v>8.8398000000000036E-3</c:v>
                </c:pt>
                <c:pt idx="27">
                  <c:v>5.5371000000000014E-3</c:v>
                </c:pt>
                <c:pt idx="28">
                  <c:v>1.0857100000000001E-2</c:v>
                </c:pt>
                <c:pt idx="29">
                  <c:v>1.0285700000000004E-2</c:v>
                </c:pt>
                <c:pt idx="30">
                  <c:v>9.1116000000000027E-3</c:v>
                </c:pt>
                <c:pt idx="31">
                  <c:v>9.7310000000000001E-3</c:v>
                </c:pt>
                <c:pt idx="32">
                  <c:v>6.0241000000000001E-3</c:v>
                </c:pt>
                <c:pt idx="33">
                  <c:v>6.0573000000000016E-3</c:v>
                </c:pt>
                <c:pt idx="34">
                  <c:v>7.1744000000000018E-3</c:v>
                </c:pt>
                <c:pt idx="35">
                  <c:v>4.4346000000000021E-3</c:v>
                </c:pt>
                <c:pt idx="36">
                  <c:v>5.2755000000000015E-3</c:v>
                </c:pt>
                <c:pt idx="37">
                  <c:v>5.878900000000002E-3</c:v>
                </c:pt>
                <c:pt idx="38">
                  <c:v>7.1217000000000016E-3</c:v>
                </c:pt>
                <c:pt idx="39">
                  <c:v>6.5437000000000021E-3</c:v>
                </c:pt>
                <c:pt idx="40">
                  <c:v>4.8701000000000013E-3</c:v>
                </c:pt>
                <c:pt idx="41">
                  <c:v>4.8780000000000021E-3</c:v>
                </c:pt>
                <c:pt idx="42">
                  <c:v>5.4348000000000018E-3</c:v>
                </c:pt>
                <c:pt idx="43">
                  <c:v>4.3692000000000019E-3</c:v>
                </c:pt>
                <c:pt idx="44">
                  <c:v>7.7280000000000022E-3</c:v>
                </c:pt>
              </c:numCache>
            </c:numRef>
          </c:val>
        </c:ser>
        <c:marker val="1"/>
        <c:axId val="129692416"/>
        <c:axId val="129693952"/>
      </c:lineChart>
      <c:catAx>
        <c:axId val="129692416"/>
        <c:scaling>
          <c:orientation val="minMax"/>
        </c:scaling>
        <c:axPos val="b"/>
        <c:numFmt formatCode="General" sourceLinked="1"/>
        <c:tickLblPos val="nextTo"/>
        <c:crossAx val="129693952"/>
        <c:crosses val="autoZero"/>
        <c:auto val="1"/>
        <c:lblAlgn val="ctr"/>
        <c:lblOffset val="100"/>
      </c:catAx>
      <c:valAx>
        <c:axId val="129693952"/>
        <c:scaling>
          <c:orientation val="minMax"/>
        </c:scaling>
        <c:axPos val="l"/>
        <c:majorGridlines/>
        <c:numFmt formatCode="General" sourceLinked="1"/>
        <c:tickLblPos val="nextTo"/>
        <c:crossAx val="1296924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Preliminary: Student Loan Debt by Current Age</a:t>
            </a:r>
          </a:p>
        </c:rich>
      </c:tx>
      <c:layout/>
      <c:overlay val="1"/>
    </c:title>
    <c:plotArea>
      <c:layout/>
      <c:lineChart>
        <c:grouping val="standard"/>
        <c:ser>
          <c:idx val="0"/>
          <c:order val="0"/>
          <c:tx>
            <c:strRef>
              <c:f>[1]StudentLoan!$A$2</c:f>
              <c:strCache>
                <c:ptCount val="1"/>
                <c:pt idx="0">
                  <c:v>25</c:v>
                </c:pt>
              </c:strCache>
            </c:strRef>
          </c:tx>
          <c:marker>
            <c:symbol val="none"/>
          </c:marker>
          <c:cat>
            <c:numRef>
              <c:f>[1]StudentLoan!$B$1:$AT$1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[1]StudentLoan!$B$2:$AT$2</c:f>
              <c:numCache>
                <c:formatCode>General</c:formatCode>
                <c:ptCount val="45"/>
                <c:pt idx="0">
                  <c:v>1146.4440999999999</c:v>
                </c:pt>
                <c:pt idx="1">
                  <c:v>1185.4753000000001</c:v>
                </c:pt>
                <c:pt idx="2">
                  <c:v>1307.1362999999999</c:v>
                </c:pt>
                <c:pt idx="3">
                  <c:v>1318.2695000000001</c:v>
                </c:pt>
                <c:pt idx="4">
                  <c:v>1117.6388999999999</c:v>
                </c:pt>
                <c:pt idx="5">
                  <c:v>1201.3562999999999</c:v>
                </c:pt>
                <c:pt idx="6">
                  <c:v>1181.8293999999999</c:v>
                </c:pt>
                <c:pt idx="7">
                  <c:v>1322.3667</c:v>
                </c:pt>
                <c:pt idx="8">
                  <c:v>1237.5110999999999</c:v>
                </c:pt>
                <c:pt idx="9">
                  <c:v>1261.3662999999999</c:v>
                </c:pt>
                <c:pt idx="10">
                  <c:v>1405.7847999999999</c:v>
                </c:pt>
                <c:pt idx="11">
                  <c:v>1487.0326</c:v>
                </c:pt>
                <c:pt idx="12">
                  <c:v>1428.5659000000001</c:v>
                </c:pt>
                <c:pt idx="13">
                  <c:v>971.68213000000003</c:v>
                </c:pt>
                <c:pt idx="14">
                  <c:v>975.31909999999982</c:v>
                </c:pt>
                <c:pt idx="15">
                  <c:v>980.13504</c:v>
                </c:pt>
                <c:pt idx="16">
                  <c:v>2058.6864999999989</c:v>
                </c:pt>
                <c:pt idx="17">
                  <c:v>2035.5089</c:v>
                </c:pt>
                <c:pt idx="18">
                  <c:v>2086.4214000000002</c:v>
                </c:pt>
                <c:pt idx="19">
                  <c:v>2097.1603999999998</c:v>
                </c:pt>
                <c:pt idx="20">
                  <c:v>2219.3728000000001</c:v>
                </c:pt>
                <c:pt idx="21">
                  <c:v>2210.7392</c:v>
                </c:pt>
                <c:pt idx="22">
                  <c:v>2802.5835999999999</c:v>
                </c:pt>
                <c:pt idx="23">
                  <c:v>2861.5639000000001</c:v>
                </c:pt>
                <c:pt idx="24">
                  <c:v>2872.7644999999993</c:v>
                </c:pt>
                <c:pt idx="25">
                  <c:v>2978.2091</c:v>
                </c:pt>
                <c:pt idx="26">
                  <c:v>3063.8540000000007</c:v>
                </c:pt>
                <c:pt idx="27">
                  <c:v>3215.4531000000011</c:v>
                </c:pt>
                <c:pt idx="28">
                  <c:v>3427.5585999999998</c:v>
                </c:pt>
                <c:pt idx="29">
                  <c:v>3497.3696</c:v>
                </c:pt>
                <c:pt idx="30">
                  <c:v>3526.2779999999998</c:v>
                </c:pt>
                <c:pt idx="31">
                  <c:v>3978.524899999999</c:v>
                </c:pt>
                <c:pt idx="32">
                  <c:v>3832.7491999999997</c:v>
                </c:pt>
                <c:pt idx="33">
                  <c:v>3837.6592999999998</c:v>
                </c:pt>
                <c:pt idx="34">
                  <c:v>4219.1628000000019</c:v>
                </c:pt>
                <c:pt idx="35">
                  <c:v>4603.3460000000014</c:v>
                </c:pt>
                <c:pt idx="36">
                  <c:v>5156.3517000000002</c:v>
                </c:pt>
                <c:pt idx="37">
                  <c:v>5178.4429999999993</c:v>
                </c:pt>
                <c:pt idx="38">
                  <c:v>5328.1563000000024</c:v>
                </c:pt>
                <c:pt idx="39">
                  <c:v>5242.13</c:v>
                </c:pt>
                <c:pt idx="40">
                  <c:v>5113.2035999999998</c:v>
                </c:pt>
                <c:pt idx="41">
                  <c:v>5195.9205000000002</c:v>
                </c:pt>
                <c:pt idx="42">
                  <c:v>5374.2058000000006</c:v>
                </c:pt>
                <c:pt idx="43">
                  <c:v>5615.0538000000006</c:v>
                </c:pt>
                <c:pt idx="44">
                  <c:v>5704.1288000000004</c:v>
                </c:pt>
              </c:numCache>
            </c:numRef>
          </c:val>
        </c:ser>
        <c:ser>
          <c:idx val="1"/>
          <c:order val="1"/>
          <c:tx>
            <c:strRef>
              <c:f>[1]StudentLoan!$A$3</c:f>
              <c:strCache>
                <c:ptCount val="1"/>
                <c:pt idx="0">
                  <c:v>35</c:v>
                </c:pt>
              </c:strCache>
            </c:strRef>
          </c:tx>
          <c:marker>
            <c:symbol val="none"/>
          </c:marker>
          <c:cat>
            <c:numRef>
              <c:f>[1]StudentLoan!$B$1:$AT$1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[1]StudentLoan!$B$3:$AT$3</c:f>
              <c:numCache>
                <c:formatCode>General</c:formatCode>
                <c:ptCount val="45"/>
                <c:pt idx="0">
                  <c:v>685.85270999999977</c:v>
                </c:pt>
                <c:pt idx="1">
                  <c:v>684.65076999999997</c:v>
                </c:pt>
                <c:pt idx="2">
                  <c:v>630.24711999999977</c:v>
                </c:pt>
                <c:pt idx="3">
                  <c:v>650.23154</c:v>
                </c:pt>
                <c:pt idx="4">
                  <c:v>762.08551</c:v>
                </c:pt>
                <c:pt idx="5">
                  <c:v>735.61031000000003</c:v>
                </c:pt>
                <c:pt idx="6">
                  <c:v>736.03390999999999</c:v>
                </c:pt>
                <c:pt idx="7">
                  <c:v>748.88157000000001</c:v>
                </c:pt>
                <c:pt idx="8">
                  <c:v>815.09293000000002</c:v>
                </c:pt>
                <c:pt idx="9">
                  <c:v>839.77938000000029</c:v>
                </c:pt>
                <c:pt idx="10">
                  <c:v>855.76941999999997</c:v>
                </c:pt>
                <c:pt idx="11">
                  <c:v>805.72704999999996</c:v>
                </c:pt>
                <c:pt idx="12">
                  <c:v>1123.5902999999998</c:v>
                </c:pt>
                <c:pt idx="13">
                  <c:v>675.9787700000004</c:v>
                </c:pt>
                <c:pt idx="14">
                  <c:v>564.00414000000001</c:v>
                </c:pt>
                <c:pt idx="15">
                  <c:v>628.65304000000003</c:v>
                </c:pt>
                <c:pt idx="16">
                  <c:v>1059.4442999999999</c:v>
                </c:pt>
                <c:pt idx="17">
                  <c:v>1027.4770000000001</c:v>
                </c:pt>
                <c:pt idx="18">
                  <c:v>1020.3019999999998</c:v>
                </c:pt>
                <c:pt idx="19">
                  <c:v>961.67628999999999</c:v>
                </c:pt>
                <c:pt idx="20">
                  <c:v>1014.7497000000002</c:v>
                </c:pt>
                <c:pt idx="21">
                  <c:v>1058.3009</c:v>
                </c:pt>
                <c:pt idx="22">
                  <c:v>1609.2019</c:v>
                </c:pt>
                <c:pt idx="23">
                  <c:v>1556.1639999999998</c:v>
                </c:pt>
                <c:pt idx="24">
                  <c:v>2119.7905000000001</c:v>
                </c:pt>
                <c:pt idx="25">
                  <c:v>2142.8526000000002</c:v>
                </c:pt>
                <c:pt idx="26">
                  <c:v>2035.8379</c:v>
                </c:pt>
                <c:pt idx="27">
                  <c:v>2089.6683999999991</c:v>
                </c:pt>
                <c:pt idx="28">
                  <c:v>2444.6491999999998</c:v>
                </c:pt>
                <c:pt idx="29">
                  <c:v>2466.4154000000008</c:v>
                </c:pt>
                <c:pt idx="30">
                  <c:v>2372.8400999999999</c:v>
                </c:pt>
                <c:pt idx="31">
                  <c:v>2533.259</c:v>
                </c:pt>
                <c:pt idx="32">
                  <c:v>2436.6509999999998</c:v>
                </c:pt>
                <c:pt idx="33">
                  <c:v>2386.9279999999999</c:v>
                </c:pt>
                <c:pt idx="34">
                  <c:v>2435.6334000000002</c:v>
                </c:pt>
                <c:pt idx="35">
                  <c:v>2601.7065999999991</c:v>
                </c:pt>
                <c:pt idx="36">
                  <c:v>3191.3407999999999</c:v>
                </c:pt>
                <c:pt idx="37">
                  <c:v>3250.2435999999998</c:v>
                </c:pt>
                <c:pt idx="38">
                  <c:v>3123.9094</c:v>
                </c:pt>
                <c:pt idx="39">
                  <c:v>3164.6805999999997</c:v>
                </c:pt>
                <c:pt idx="40">
                  <c:v>3873.6415999999999</c:v>
                </c:pt>
                <c:pt idx="41">
                  <c:v>3942.196899999999</c:v>
                </c:pt>
                <c:pt idx="42">
                  <c:v>3951.9094</c:v>
                </c:pt>
                <c:pt idx="43">
                  <c:v>3972.7539000000002</c:v>
                </c:pt>
                <c:pt idx="44">
                  <c:v>4508.6016000000018</c:v>
                </c:pt>
              </c:numCache>
            </c:numRef>
          </c:val>
        </c:ser>
        <c:ser>
          <c:idx val="2"/>
          <c:order val="2"/>
          <c:tx>
            <c:strRef>
              <c:f>[1]StudentLoan!$A$4</c:f>
              <c:strCache>
                <c:ptCount val="1"/>
                <c:pt idx="0">
                  <c:v>45</c:v>
                </c:pt>
              </c:strCache>
            </c:strRef>
          </c:tx>
          <c:marker>
            <c:symbol val="none"/>
          </c:marker>
          <c:cat>
            <c:numRef>
              <c:f>[1]StudentLoan!$B$1:$AT$1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[1]StudentLoan!$B$4:$AT$4</c:f>
              <c:numCache>
                <c:formatCode>General</c:formatCode>
                <c:ptCount val="45"/>
                <c:pt idx="0">
                  <c:v>354.39031999999975</c:v>
                </c:pt>
                <c:pt idx="1">
                  <c:v>346.81122999999991</c:v>
                </c:pt>
                <c:pt idx="2">
                  <c:v>356.70465000000002</c:v>
                </c:pt>
                <c:pt idx="3">
                  <c:v>328.81446000000011</c:v>
                </c:pt>
                <c:pt idx="4">
                  <c:v>329.12993</c:v>
                </c:pt>
                <c:pt idx="5">
                  <c:v>378.07912999999991</c:v>
                </c:pt>
                <c:pt idx="6">
                  <c:v>383.67417</c:v>
                </c:pt>
                <c:pt idx="7">
                  <c:v>423.45814999999988</c:v>
                </c:pt>
                <c:pt idx="8">
                  <c:v>280.80052000000001</c:v>
                </c:pt>
                <c:pt idx="9">
                  <c:v>276.36581000000001</c:v>
                </c:pt>
                <c:pt idx="10">
                  <c:v>355.71969999999999</c:v>
                </c:pt>
                <c:pt idx="11">
                  <c:v>361.77634999999975</c:v>
                </c:pt>
                <c:pt idx="12">
                  <c:v>284.09202999999991</c:v>
                </c:pt>
                <c:pt idx="13">
                  <c:v>222.54295999999999</c:v>
                </c:pt>
                <c:pt idx="14">
                  <c:v>191.03292000000005</c:v>
                </c:pt>
                <c:pt idx="15">
                  <c:v>197.41103000000001</c:v>
                </c:pt>
                <c:pt idx="16">
                  <c:v>332.64078999999998</c:v>
                </c:pt>
                <c:pt idx="17">
                  <c:v>328.06350999999989</c:v>
                </c:pt>
                <c:pt idx="18">
                  <c:v>380.88211999999987</c:v>
                </c:pt>
                <c:pt idx="19">
                  <c:v>406.51049999999987</c:v>
                </c:pt>
                <c:pt idx="20">
                  <c:v>452.35478999999998</c:v>
                </c:pt>
                <c:pt idx="21">
                  <c:v>447.65472000000011</c:v>
                </c:pt>
                <c:pt idx="22">
                  <c:v>610.61776999999972</c:v>
                </c:pt>
                <c:pt idx="23">
                  <c:v>619.36924999999962</c:v>
                </c:pt>
                <c:pt idx="24">
                  <c:v>741.69515999999999</c:v>
                </c:pt>
                <c:pt idx="25">
                  <c:v>772.90025999999978</c:v>
                </c:pt>
                <c:pt idx="26">
                  <c:v>783.13824999999997</c:v>
                </c:pt>
                <c:pt idx="27">
                  <c:v>771.13837000000024</c:v>
                </c:pt>
                <c:pt idx="28">
                  <c:v>826.09331999999995</c:v>
                </c:pt>
                <c:pt idx="29">
                  <c:v>881.01965999999982</c:v>
                </c:pt>
                <c:pt idx="30">
                  <c:v>789.10676000000001</c:v>
                </c:pt>
                <c:pt idx="31">
                  <c:v>953.63928999999996</c:v>
                </c:pt>
                <c:pt idx="32">
                  <c:v>1065.1857</c:v>
                </c:pt>
                <c:pt idx="33">
                  <c:v>1094.9429</c:v>
                </c:pt>
                <c:pt idx="34">
                  <c:v>1102.1581999999999</c:v>
                </c:pt>
                <c:pt idx="35">
                  <c:v>1247.5668000000001</c:v>
                </c:pt>
                <c:pt idx="36">
                  <c:v>1137.5941999999998</c:v>
                </c:pt>
                <c:pt idx="37">
                  <c:v>1175.3973999999998</c:v>
                </c:pt>
                <c:pt idx="38">
                  <c:v>1100.3944999999997</c:v>
                </c:pt>
                <c:pt idx="39">
                  <c:v>1122.1225999999999</c:v>
                </c:pt>
                <c:pt idx="40">
                  <c:v>1080.9356000000005</c:v>
                </c:pt>
                <c:pt idx="41">
                  <c:v>1152.8666000000001</c:v>
                </c:pt>
                <c:pt idx="42">
                  <c:v>1230.9662000000001</c:v>
                </c:pt>
                <c:pt idx="43">
                  <c:v>1245.1719999999998</c:v>
                </c:pt>
                <c:pt idx="44">
                  <c:v>1634.5835999999999</c:v>
                </c:pt>
              </c:numCache>
            </c:numRef>
          </c:val>
        </c:ser>
        <c:ser>
          <c:idx val="3"/>
          <c:order val="3"/>
          <c:tx>
            <c:strRef>
              <c:f>[1]StudentLoan!$A$5</c:f>
              <c:strCache>
                <c:ptCount val="1"/>
                <c:pt idx="0">
                  <c:v>55</c:v>
                </c:pt>
              </c:strCache>
            </c:strRef>
          </c:tx>
          <c:marker>
            <c:symbol val="none"/>
          </c:marker>
          <c:cat>
            <c:numRef>
              <c:f>[1]StudentLoan!$B$1:$AT$1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[1]StudentLoan!$B$5:$AT$5</c:f>
              <c:numCache>
                <c:formatCode>General</c:formatCode>
                <c:ptCount val="45"/>
                <c:pt idx="0">
                  <c:v>324.65920999999997</c:v>
                </c:pt>
                <c:pt idx="1">
                  <c:v>310.89407</c:v>
                </c:pt>
                <c:pt idx="2">
                  <c:v>295.07769999999999</c:v>
                </c:pt>
                <c:pt idx="3">
                  <c:v>313.43202999999988</c:v>
                </c:pt>
                <c:pt idx="4">
                  <c:v>218.74290999999999</c:v>
                </c:pt>
                <c:pt idx="5">
                  <c:v>208.05901</c:v>
                </c:pt>
                <c:pt idx="6">
                  <c:v>191.74458999999993</c:v>
                </c:pt>
                <c:pt idx="7">
                  <c:v>258.82664999999986</c:v>
                </c:pt>
                <c:pt idx="8">
                  <c:v>352.13418999999999</c:v>
                </c:pt>
                <c:pt idx="9">
                  <c:v>365.02424000000002</c:v>
                </c:pt>
                <c:pt idx="10">
                  <c:v>359.67259999999999</c:v>
                </c:pt>
                <c:pt idx="11">
                  <c:v>343.38745999999986</c:v>
                </c:pt>
                <c:pt idx="12">
                  <c:v>258.52426000000008</c:v>
                </c:pt>
                <c:pt idx="13">
                  <c:v>124.56309</c:v>
                </c:pt>
                <c:pt idx="14">
                  <c:v>97.323634999999982</c:v>
                </c:pt>
                <c:pt idx="15">
                  <c:v>98.252901999999978</c:v>
                </c:pt>
                <c:pt idx="16">
                  <c:v>189.86578</c:v>
                </c:pt>
                <c:pt idx="17">
                  <c:v>205.91679999999999</c:v>
                </c:pt>
                <c:pt idx="18">
                  <c:v>203.29042000000001</c:v>
                </c:pt>
                <c:pt idx="19">
                  <c:v>215.73811000000001</c:v>
                </c:pt>
                <c:pt idx="20">
                  <c:v>299.09881999999988</c:v>
                </c:pt>
                <c:pt idx="21">
                  <c:v>346.09690999999975</c:v>
                </c:pt>
                <c:pt idx="22">
                  <c:v>535.32347000000004</c:v>
                </c:pt>
                <c:pt idx="23">
                  <c:v>523.18803000000025</c:v>
                </c:pt>
                <c:pt idx="24">
                  <c:v>441.76884999999999</c:v>
                </c:pt>
                <c:pt idx="25">
                  <c:v>464.60636</c:v>
                </c:pt>
                <c:pt idx="26">
                  <c:v>443.00146999999993</c:v>
                </c:pt>
                <c:pt idx="27">
                  <c:v>461.51150999999987</c:v>
                </c:pt>
                <c:pt idx="28">
                  <c:v>851.63131999999996</c:v>
                </c:pt>
                <c:pt idx="29">
                  <c:v>917.92970000000003</c:v>
                </c:pt>
                <c:pt idx="30">
                  <c:v>890.70669999999996</c:v>
                </c:pt>
                <c:pt idx="31">
                  <c:v>936.08034999999995</c:v>
                </c:pt>
                <c:pt idx="32">
                  <c:v>758.19065999999998</c:v>
                </c:pt>
                <c:pt idx="33">
                  <c:v>744.24123999999972</c:v>
                </c:pt>
                <c:pt idx="34">
                  <c:v>826.11401000000001</c:v>
                </c:pt>
                <c:pt idx="35">
                  <c:v>898.27927000000022</c:v>
                </c:pt>
                <c:pt idx="36">
                  <c:v>1028.6190999999999</c:v>
                </c:pt>
                <c:pt idx="37">
                  <c:v>1019.6977000000003</c:v>
                </c:pt>
                <c:pt idx="38">
                  <c:v>1041.8481999999999</c:v>
                </c:pt>
                <c:pt idx="39">
                  <c:v>1047.2695000000001</c:v>
                </c:pt>
                <c:pt idx="40">
                  <c:v>966.21749999999997</c:v>
                </c:pt>
                <c:pt idx="41">
                  <c:v>999.1572699999997</c:v>
                </c:pt>
                <c:pt idx="42">
                  <c:v>1029.9295000000004</c:v>
                </c:pt>
                <c:pt idx="43">
                  <c:v>1033.3475000000001</c:v>
                </c:pt>
                <c:pt idx="44">
                  <c:v>1319.972</c:v>
                </c:pt>
              </c:numCache>
            </c:numRef>
          </c:val>
        </c:ser>
        <c:ser>
          <c:idx val="4"/>
          <c:order val="4"/>
          <c:tx>
            <c:strRef>
              <c:f>[1]StudentLoan!$A$6</c:f>
              <c:strCache>
                <c:ptCount val="1"/>
                <c:pt idx="0">
                  <c:v>65</c:v>
                </c:pt>
              </c:strCache>
            </c:strRef>
          </c:tx>
          <c:marker>
            <c:symbol val="none"/>
          </c:marker>
          <c:cat>
            <c:numRef>
              <c:f>[1]StudentLoan!$B$1:$AT$1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[1]StudentLoan!$B$6:$AT$6</c:f>
              <c:numCache>
                <c:formatCode>General</c:formatCode>
                <c:ptCount val="45"/>
                <c:pt idx="0">
                  <c:v>52.006031</c:v>
                </c:pt>
                <c:pt idx="1">
                  <c:v>47.698913000000026</c:v>
                </c:pt>
                <c:pt idx="2">
                  <c:v>79.340098999999981</c:v>
                </c:pt>
                <c:pt idx="3">
                  <c:v>50.349284999999995</c:v>
                </c:pt>
                <c:pt idx="4">
                  <c:v>54.017507000000002</c:v>
                </c:pt>
                <c:pt idx="5">
                  <c:v>37.640106000000003</c:v>
                </c:pt>
                <c:pt idx="6">
                  <c:v>27.82843699999999</c:v>
                </c:pt>
                <c:pt idx="7">
                  <c:v>20.434940000000001</c:v>
                </c:pt>
                <c:pt idx="8">
                  <c:v>43.533676</c:v>
                </c:pt>
                <c:pt idx="9">
                  <c:v>47.212322000000015</c:v>
                </c:pt>
                <c:pt idx="10">
                  <c:v>59.966837000000005</c:v>
                </c:pt>
                <c:pt idx="11">
                  <c:v>60.873667999999995</c:v>
                </c:pt>
                <c:pt idx="12">
                  <c:v>73.970529999999997</c:v>
                </c:pt>
                <c:pt idx="13">
                  <c:v>49.936512000000015</c:v>
                </c:pt>
                <c:pt idx="14">
                  <c:v>63.362290000000002</c:v>
                </c:pt>
                <c:pt idx="15">
                  <c:v>38.692498000000015</c:v>
                </c:pt>
                <c:pt idx="16">
                  <c:v>83.266434000000004</c:v>
                </c:pt>
                <c:pt idx="17">
                  <c:v>69.226763000000005</c:v>
                </c:pt>
                <c:pt idx="18">
                  <c:v>82.692181999999988</c:v>
                </c:pt>
                <c:pt idx="19">
                  <c:v>34.311501999999997</c:v>
                </c:pt>
                <c:pt idx="20">
                  <c:v>48.826046000000005</c:v>
                </c:pt>
                <c:pt idx="21">
                  <c:v>41.602202000000013</c:v>
                </c:pt>
                <c:pt idx="22">
                  <c:v>142.68687</c:v>
                </c:pt>
                <c:pt idx="23">
                  <c:v>147.54154999999997</c:v>
                </c:pt>
                <c:pt idx="24">
                  <c:v>140.57622000000001</c:v>
                </c:pt>
                <c:pt idx="25">
                  <c:v>95.068510000000003</c:v>
                </c:pt>
                <c:pt idx="26">
                  <c:v>86.304239999999993</c:v>
                </c:pt>
                <c:pt idx="27">
                  <c:v>117.01220000000002</c:v>
                </c:pt>
                <c:pt idx="28">
                  <c:v>110.88498</c:v>
                </c:pt>
                <c:pt idx="29">
                  <c:v>116.30540000000001</c:v>
                </c:pt>
                <c:pt idx="30">
                  <c:v>125.69489</c:v>
                </c:pt>
                <c:pt idx="31">
                  <c:v>98.936018000000004</c:v>
                </c:pt>
                <c:pt idx="32">
                  <c:v>211.26159999999999</c:v>
                </c:pt>
                <c:pt idx="33">
                  <c:v>175.45956999999999</c:v>
                </c:pt>
                <c:pt idx="34">
                  <c:v>189.48940000000005</c:v>
                </c:pt>
                <c:pt idx="35">
                  <c:v>191.49220000000005</c:v>
                </c:pt>
                <c:pt idx="36">
                  <c:v>210.19056999999998</c:v>
                </c:pt>
                <c:pt idx="37">
                  <c:v>215.42424000000005</c:v>
                </c:pt>
                <c:pt idx="38">
                  <c:v>205.63735</c:v>
                </c:pt>
                <c:pt idx="39">
                  <c:v>207.84249000000005</c:v>
                </c:pt>
                <c:pt idx="40">
                  <c:v>213.85762000000005</c:v>
                </c:pt>
                <c:pt idx="41">
                  <c:v>220.82256000000001</c:v>
                </c:pt>
                <c:pt idx="42">
                  <c:v>216.35666000000001</c:v>
                </c:pt>
                <c:pt idx="43">
                  <c:v>254.90113000000005</c:v>
                </c:pt>
                <c:pt idx="44">
                  <c:v>568.05408999999997</c:v>
                </c:pt>
              </c:numCache>
            </c:numRef>
          </c:val>
        </c:ser>
        <c:ser>
          <c:idx val="5"/>
          <c:order val="5"/>
          <c:tx>
            <c:strRef>
              <c:f>[1]StudentLoan!$A$7</c:f>
              <c:strCache>
                <c:ptCount val="1"/>
                <c:pt idx="0">
                  <c:v>75</c:v>
                </c:pt>
              </c:strCache>
            </c:strRef>
          </c:tx>
          <c:marker>
            <c:symbol val="none"/>
          </c:marker>
          <c:cat>
            <c:numRef>
              <c:f>[1]StudentLoan!$B$1:$AT$1</c:f>
              <c:numCache>
                <c:formatCode>General</c:formatCode>
                <c:ptCount val="45"/>
                <c:pt idx="0">
                  <c:v>199903</c:v>
                </c:pt>
                <c:pt idx="1">
                  <c:v>199906</c:v>
                </c:pt>
                <c:pt idx="2">
                  <c:v>199909</c:v>
                </c:pt>
                <c:pt idx="3">
                  <c:v>199912</c:v>
                </c:pt>
                <c:pt idx="4">
                  <c:v>200003</c:v>
                </c:pt>
                <c:pt idx="5">
                  <c:v>200006</c:v>
                </c:pt>
                <c:pt idx="6">
                  <c:v>200009</c:v>
                </c:pt>
                <c:pt idx="7">
                  <c:v>200012</c:v>
                </c:pt>
                <c:pt idx="8">
                  <c:v>200103</c:v>
                </c:pt>
                <c:pt idx="9">
                  <c:v>200106</c:v>
                </c:pt>
                <c:pt idx="10">
                  <c:v>200109</c:v>
                </c:pt>
                <c:pt idx="11">
                  <c:v>200112</c:v>
                </c:pt>
                <c:pt idx="12">
                  <c:v>200203</c:v>
                </c:pt>
                <c:pt idx="13">
                  <c:v>200206</c:v>
                </c:pt>
                <c:pt idx="14">
                  <c:v>200209</c:v>
                </c:pt>
                <c:pt idx="15">
                  <c:v>200212</c:v>
                </c:pt>
                <c:pt idx="16">
                  <c:v>200303</c:v>
                </c:pt>
                <c:pt idx="17">
                  <c:v>200306</c:v>
                </c:pt>
                <c:pt idx="18">
                  <c:v>200309</c:v>
                </c:pt>
                <c:pt idx="19">
                  <c:v>200312</c:v>
                </c:pt>
                <c:pt idx="20">
                  <c:v>200403</c:v>
                </c:pt>
                <c:pt idx="21">
                  <c:v>200406</c:v>
                </c:pt>
                <c:pt idx="22">
                  <c:v>200409</c:v>
                </c:pt>
                <c:pt idx="23">
                  <c:v>200412</c:v>
                </c:pt>
                <c:pt idx="24">
                  <c:v>200503</c:v>
                </c:pt>
                <c:pt idx="25">
                  <c:v>200506</c:v>
                </c:pt>
                <c:pt idx="26">
                  <c:v>200509</c:v>
                </c:pt>
                <c:pt idx="27">
                  <c:v>200512</c:v>
                </c:pt>
                <c:pt idx="28">
                  <c:v>200603</c:v>
                </c:pt>
                <c:pt idx="29">
                  <c:v>200606</c:v>
                </c:pt>
                <c:pt idx="30">
                  <c:v>200609</c:v>
                </c:pt>
                <c:pt idx="31">
                  <c:v>200612</c:v>
                </c:pt>
                <c:pt idx="32">
                  <c:v>200703</c:v>
                </c:pt>
                <c:pt idx="33">
                  <c:v>200706</c:v>
                </c:pt>
                <c:pt idx="34">
                  <c:v>200709</c:v>
                </c:pt>
                <c:pt idx="35">
                  <c:v>200712</c:v>
                </c:pt>
                <c:pt idx="36">
                  <c:v>200803</c:v>
                </c:pt>
                <c:pt idx="37">
                  <c:v>200806</c:v>
                </c:pt>
                <c:pt idx="38">
                  <c:v>200809</c:v>
                </c:pt>
                <c:pt idx="39">
                  <c:v>200812</c:v>
                </c:pt>
                <c:pt idx="40">
                  <c:v>200903</c:v>
                </c:pt>
                <c:pt idx="41">
                  <c:v>200906</c:v>
                </c:pt>
                <c:pt idx="42">
                  <c:v>200909</c:v>
                </c:pt>
                <c:pt idx="43">
                  <c:v>200912</c:v>
                </c:pt>
                <c:pt idx="44">
                  <c:v>201003</c:v>
                </c:pt>
              </c:numCache>
            </c:numRef>
          </c:cat>
          <c:val>
            <c:numRef>
              <c:f>[1]StudentLoan!$B$7:$AT$7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23.170197999999999</c:v>
                </c:pt>
                <c:pt idx="5">
                  <c:v>24.047131</c:v>
                </c:pt>
                <c:pt idx="6">
                  <c:v>24.140506999999992</c:v>
                </c:pt>
                <c:pt idx="7">
                  <c:v>24.043091999999994</c:v>
                </c:pt>
                <c:pt idx="8">
                  <c:v>56.954060999999982</c:v>
                </c:pt>
                <c:pt idx="9">
                  <c:v>56.472847999999999</c:v>
                </c:pt>
                <c:pt idx="10">
                  <c:v>57.644084999999997</c:v>
                </c:pt>
                <c:pt idx="11">
                  <c:v>60.091633000000002</c:v>
                </c:pt>
                <c:pt idx="12">
                  <c:v>26.7</c:v>
                </c:pt>
                <c:pt idx="13">
                  <c:v>17.371393000000001</c:v>
                </c:pt>
                <c:pt idx="14">
                  <c:v>3.1199748999999999</c:v>
                </c:pt>
                <c:pt idx="15">
                  <c:v>3.0565681999999987</c:v>
                </c:pt>
                <c:pt idx="16">
                  <c:v>10.325638000000003</c:v>
                </c:pt>
                <c:pt idx="17">
                  <c:v>10.280206</c:v>
                </c:pt>
                <c:pt idx="18">
                  <c:v>19.689854000000008</c:v>
                </c:pt>
                <c:pt idx="19">
                  <c:v>20.954656</c:v>
                </c:pt>
                <c:pt idx="20">
                  <c:v>28.218160000000001</c:v>
                </c:pt>
                <c:pt idx="21">
                  <c:v>27.384053999999999</c:v>
                </c:pt>
                <c:pt idx="22">
                  <c:v>15.572655000000005</c:v>
                </c:pt>
                <c:pt idx="23">
                  <c:v>20.413094999999991</c:v>
                </c:pt>
                <c:pt idx="24">
                  <c:v>22.992549999999987</c:v>
                </c:pt>
                <c:pt idx="25">
                  <c:v>26.212078999999999</c:v>
                </c:pt>
                <c:pt idx="26">
                  <c:v>23.801933999999999</c:v>
                </c:pt>
                <c:pt idx="27">
                  <c:v>1.5858249999999996</c:v>
                </c:pt>
                <c:pt idx="28">
                  <c:v>48.264286000000006</c:v>
                </c:pt>
                <c:pt idx="29">
                  <c:v>48.214571000000007</c:v>
                </c:pt>
                <c:pt idx="30">
                  <c:v>48.296982000000014</c:v>
                </c:pt>
                <c:pt idx="31">
                  <c:v>48.807097999999996</c:v>
                </c:pt>
                <c:pt idx="32">
                  <c:v>36.514239000000003</c:v>
                </c:pt>
                <c:pt idx="33">
                  <c:v>32.793502000000018</c:v>
                </c:pt>
                <c:pt idx="34">
                  <c:v>33.123620000000003</c:v>
                </c:pt>
                <c:pt idx="35">
                  <c:v>36.337859999999999</c:v>
                </c:pt>
                <c:pt idx="36">
                  <c:v>58.398886000000005</c:v>
                </c:pt>
                <c:pt idx="37">
                  <c:v>59.483244999999997</c:v>
                </c:pt>
                <c:pt idx="38">
                  <c:v>58.053412000000002</c:v>
                </c:pt>
                <c:pt idx="39">
                  <c:v>65.928910999999999</c:v>
                </c:pt>
                <c:pt idx="40">
                  <c:v>56.422348000000014</c:v>
                </c:pt>
                <c:pt idx="41">
                  <c:v>56.326829000000004</c:v>
                </c:pt>
                <c:pt idx="42">
                  <c:v>55.729891000000002</c:v>
                </c:pt>
                <c:pt idx="43">
                  <c:v>51.017749999999999</c:v>
                </c:pt>
                <c:pt idx="44">
                  <c:v>145.17825999999999</c:v>
                </c:pt>
              </c:numCache>
            </c:numRef>
          </c:val>
        </c:ser>
        <c:marker val="1"/>
        <c:axId val="129747968"/>
        <c:axId val="129753856"/>
      </c:lineChart>
      <c:catAx>
        <c:axId val="129747968"/>
        <c:scaling>
          <c:orientation val="minMax"/>
        </c:scaling>
        <c:axPos val="b"/>
        <c:numFmt formatCode="General" sourceLinked="1"/>
        <c:tickLblPos val="nextTo"/>
        <c:crossAx val="129753856"/>
        <c:crosses val="autoZero"/>
        <c:auto val="1"/>
        <c:lblAlgn val="ctr"/>
        <c:lblOffset val="100"/>
      </c:catAx>
      <c:valAx>
        <c:axId val="129753856"/>
        <c:scaling>
          <c:orientation val="minMax"/>
        </c:scaling>
        <c:axPos val="l"/>
        <c:majorGridlines/>
        <c:numFmt formatCode="General" sourceLinked="1"/>
        <c:tickLblPos val="nextTo"/>
        <c:crossAx val="1297479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Student</a:t>
            </a:r>
            <a:r>
              <a:rPr lang="en-US" baseline="0"/>
              <a:t> Loan Balance ($Billion)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STUDENT LOAN</c:v>
                </c:pt>
              </c:strCache>
            </c:strRef>
          </c:tx>
          <c:cat>
            <c:strRef>
              <c:f>Sheet1!$B$1:$BB$1</c:f>
              <c:strCache>
                <c:ptCount val="53"/>
                <c:pt idx="0">
                  <c:v>1999Q1</c:v>
                </c:pt>
                <c:pt idx="1">
                  <c:v>1999Q2</c:v>
                </c:pt>
                <c:pt idx="2">
                  <c:v>1999Q3</c:v>
                </c:pt>
                <c:pt idx="3">
                  <c:v>1999Q4</c:v>
                </c:pt>
                <c:pt idx="4">
                  <c:v>2000Q1</c:v>
                </c:pt>
                <c:pt idx="5">
                  <c:v>2000Q2</c:v>
                </c:pt>
                <c:pt idx="6">
                  <c:v>2000Q3</c:v>
                </c:pt>
                <c:pt idx="7">
                  <c:v>2000Q4</c:v>
                </c:pt>
                <c:pt idx="8">
                  <c:v>2001Q1</c:v>
                </c:pt>
                <c:pt idx="9">
                  <c:v>2001Q2</c:v>
                </c:pt>
                <c:pt idx="10">
                  <c:v>2001Q3</c:v>
                </c:pt>
                <c:pt idx="11">
                  <c:v>2001Q4</c:v>
                </c:pt>
                <c:pt idx="12">
                  <c:v>2002Q1</c:v>
                </c:pt>
                <c:pt idx="13">
                  <c:v>2002Q2</c:v>
                </c:pt>
                <c:pt idx="14">
                  <c:v>2002Q3</c:v>
                </c:pt>
                <c:pt idx="15">
                  <c:v>2002Q4</c:v>
                </c:pt>
                <c:pt idx="16">
                  <c:v>2003Q1</c:v>
                </c:pt>
                <c:pt idx="17">
                  <c:v>2003Q2</c:v>
                </c:pt>
                <c:pt idx="18">
                  <c:v>2003Q3</c:v>
                </c:pt>
                <c:pt idx="19">
                  <c:v>2003Q4</c:v>
                </c:pt>
                <c:pt idx="20">
                  <c:v>2004Q1</c:v>
                </c:pt>
                <c:pt idx="21">
                  <c:v>2004Q2</c:v>
                </c:pt>
                <c:pt idx="22">
                  <c:v>2004Q3</c:v>
                </c:pt>
                <c:pt idx="23">
                  <c:v>2004Q4</c:v>
                </c:pt>
                <c:pt idx="24">
                  <c:v>2005Q1</c:v>
                </c:pt>
                <c:pt idx="25">
                  <c:v>2005Q2</c:v>
                </c:pt>
                <c:pt idx="26">
                  <c:v>2005Q3</c:v>
                </c:pt>
                <c:pt idx="27">
                  <c:v>2005Q4</c:v>
                </c:pt>
                <c:pt idx="28">
                  <c:v>2006Q1</c:v>
                </c:pt>
                <c:pt idx="29">
                  <c:v>2006Q2</c:v>
                </c:pt>
                <c:pt idx="30">
                  <c:v>2006Q3</c:v>
                </c:pt>
                <c:pt idx="31">
                  <c:v>2006Q4</c:v>
                </c:pt>
                <c:pt idx="32">
                  <c:v>2007Q1</c:v>
                </c:pt>
                <c:pt idx="33">
                  <c:v>2007Q2</c:v>
                </c:pt>
                <c:pt idx="34">
                  <c:v>2007Q3</c:v>
                </c:pt>
                <c:pt idx="35">
                  <c:v>2007Q4</c:v>
                </c:pt>
                <c:pt idx="36">
                  <c:v>2008Q1</c:v>
                </c:pt>
                <c:pt idx="37">
                  <c:v>2008Q2</c:v>
                </c:pt>
                <c:pt idx="38">
                  <c:v>2008Q3</c:v>
                </c:pt>
                <c:pt idx="39">
                  <c:v>2008Q4</c:v>
                </c:pt>
                <c:pt idx="40">
                  <c:v>2009Q1</c:v>
                </c:pt>
                <c:pt idx="41">
                  <c:v>2009Q2</c:v>
                </c:pt>
                <c:pt idx="42">
                  <c:v>2009Q3</c:v>
                </c:pt>
                <c:pt idx="43">
                  <c:v>2009Q4</c:v>
                </c:pt>
                <c:pt idx="44">
                  <c:v>2010Q1</c:v>
                </c:pt>
                <c:pt idx="45">
                  <c:v>2010Q2</c:v>
                </c:pt>
                <c:pt idx="46">
                  <c:v>2010Q3</c:v>
                </c:pt>
                <c:pt idx="47">
                  <c:v>2010Q4</c:v>
                </c:pt>
                <c:pt idx="48">
                  <c:v>2011Q1</c:v>
                </c:pt>
                <c:pt idx="49">
                  <c:v>2011Q2</c:v>
                </c:pt>
                <c:pt idx="50">
                  <c:v>2011Q3</c:v>
                </c:pt>
                <c:pt idx="51">
                  <c:v>2011Q4</c:v>
                </c:pt>
                <c:pt idx="52">
                  <c:v>2012Q1</c:v>
                </c:pt>
              </c:strCache>
            </c:strRef>
          </c:cat>
          <c:val>
            <c:numRef>
              <c:f>Sheet1!$B$2:$BB$2</c:f>
              <c:numCache>
                <c:formatCode>0</c:formatCode>
                <c:ptCount val="53"/>
                <c:pt idx="0">
                  <c:v>105.4</c:v>
                </c:pt>
                <c:pt idx="1">
                  <c:v>108.4</c:v>
                </c:pt>
                <c:pt idx="2">
                  <c:v>112.1</c:v>
                </c:pt>
                <c:pt idx="3">
                  <c:v>113.7</c:v>
                </c:pt>
                <c:pt idx="4">
                  <c:v>121.4</c:v>
                </c:pt>
                <c:pt idx="5">
                  <c:v>125.5</c:v>
                </c:pt>
                <c:pt idx="6">
                  <c:v>122.5</c:v>
                </c:pt>
                <c:pt idx="7">
                  <c:v>130.69999999999999</c:v>
                </c:pt>
                <c:pt idx="8">
                  <c:v>138.30000000000001</c:v>
                </c:pt>
                <c:pt idx="9">
                  <c:v>144.1</c:v>
                </c:pt>
                <c:pt idx="10">
                  <c:v>161.5</c:v>
                </c:pt>
                <c:pt idx="11">
                  <c:v>168.9</c:v>
                </c:pt>
                <c:pt idx="12">
                  <c:v>174.5</c:v>
                </c:pt>
                <c:pt idx="13">
                  <c:v>180.23999999999998</c:v>
                </c:pt>
                <c:pt idx="14">
                  <c:v>174.23489999999998</c:v>
                </c:pt>
                <c:pt idx="15">
                  <c:v>177.17729</c:v>
                </c:pt>
                <c:pt idx="16">
                  <c:v>240.7</c:v>
                </c:pt>
                <c:pt idx="17">
                  <c:v>242.9</c:v>
                </c:pt>
                <c:pt idx="18">
                  <c:v>248.8</c:v>
                </c:pt>
                <c:pt idx="19">
                  <c:v>252.9</c:v>
                </c:pt>
                <c:pt idx="20">
                  <c:v>259.8</c:v>
                </c:pt>
                <c:pt idx="21">
                  <c:v>262.89999999999969</c:v>
                </c:pt>
                <c:pt idx="22">
                  <c:v>330</c:v>
                </c:pt>
                <c:pt idx="23">
                  <c:v>345.7</c:v>
                </c:pt>
                <c:pt idx="24">
                  <c:v>363.6</c:v>
                </c:pt>
                <c:pt idx="25">
                  <c:v>374.4</c:v>
                </c:pt>
                <c:pt idx="26">
                  <c:v>377.7</c:v>
                </c:pt>
                <c:pt idx="27">
                  <c:v>391.7</c:v>
                </c:pt>
                <c:pt idx="28">
                  <c:v>434.5</c:v>
                </c:pt>
                <c:pt idx="29">
                  <c:v>438.9</c:v>
                </c:pt>
                <c:pt idx="30">
                  <c:v>446.7</c:v>
                </c:pt>
                <c:pt idx="31">
                  <c:v>481.6</c:v>
                </c:pt>
                <c:pt idx="32">
                  <c:v>506.4</c:v>
                </c:pt>
                <c:pt idx="33">
                  <c:v>514</c:v>
                </c:pt>
                <c:pt idx="34">
                  <c:v>528.50040000000001</c:v>
                </c:pt>
                <c:pt idx="35">
                  <c:v>547.5</c:v>
                </c:pt>
                <c:pt idx="36">
                  <c:v>579.20000000000005</c:v>
                </c:pt>
                <c:pt idx="37">
                  <c:v>586.29999999999995</c:v>
                </c:pt>
                <c:pt idx="38">
                  <c:v>610.9</c:v>
                </c:pt>
                <c:pt idx="39">
                  <c:v>639.29999999999995</c:v>
                </c:pt>
                <c:pt idx="40">
                  <c:v>662.8</c:v>
                </c:pt>
                <c:pt idx="41">
                  <c:v>675.4</c:v>
                </c:pt>
                <c:pt idx="42">
                  <c:v>694.5</c:v>
                </c:pt>
                <c:pt idx="43">
                  <c:v>721.3</c:v>
                </c:pt>
                <c:pt idx="44">
                  <c:v>757.8</c:v>
                </c:pt>
                <c:pt idx="45">
                  <c:v>761.7</c:v>
                </c:pt>
                <c:pt idx="46">
                  <c:v>778.2</c:v>
                </c:pt>
                <c:pt idx="47">
                  <c:v>811.8</c:v>
                </c:pt>
                <c:pt idx="48">
                  <c:v>839.2</c:v>
                </c:pt>
                <c:pt idx="49">
                  <c:v>851.4</c:v>
                </c:pt>
                <c:pt idx="50">
                  <c:v>870.2</c:v>
                </c:pt>
                <c:pt idx="51">
                  <c:v>873.6</c:v>
                </c:pt>
                <c:pt idx="52">
                  <c:v>903.65612999999905</c:v>
                </c:pt>
              </c:numCache>
            </c:numRef>
          </c:val>
        </c:ser>
        <c:axId val="128899712"/>
        <c:axId val="128901504"/>
      </c:barChart>
      <c:catAx>
        <c:axId val="128899712"/>
        <c:scaling>
          <c:orientation val="minMax"/>
        </c:scaling>
        <c:axPos val="b"/>
        <c:tickLblPos val="nextTo"/>
        <c:crossAx val="128901504"/>
        <c:crosses val="autoZero"/>
        <c:auto val="1"/>
        <c:lblAlgn val="ctr"/>
        <c:lblOffset val="100"/>
      </c:catAx>
      <c:valAx>
        <c:axId val="128901504"/>
        <c:scaling>
          <c:orientation val="minMax"/>
        </c:scaling>
        <c:axPos val="l"/>
        <c:majorGridlines/>
        <c:numFmt formatCode="0" sourceLinked="1"/>
        <c:tickLblPos val="nextTo"/>
        <c:crossAx val="12889971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4115734441422647E-2"/>
          <c:y val="0.19950862850132844"/>
          <c:w val="0.8892863557618198"/>
          <c:h val="0.69105140269406529"/>
        </c:manualLayout>
      </c:layout>
      <c:lineChart>
        <c:grouping val="standard"/>
        <c:ser>
          <c:idx val="2"/>
          <c:order val="1"/>
          <c:tx>
            <c:v>Credit Card</c:v>
          </c:tx>
          <c:spPr>
            <a:ln w="508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'Page 10 Data'!$B$4:$AQ$4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10 Data'!$B$8:$AM$8</c:f>
              <c:numCache>
                <c:formatCode>0.00</c:formatCode>
                <c:ptCount val="38"/>
                <c:pt idx="0">
                  <c:v>8.84</c:v>
                </c:pt>
                <c:pt idx="1">
                  <c:v>8.9</c:v>
                </c:pt>
                <c:pt idx="2">
                  <c:v>8.67</c:v>
                </c:pt>
                <c:pt idx="3">
                  <c:v>9.24</c:v>
                </c:pt>
                <c:pt idx="4">
                  <c:v>9.27</c:v>
                </c:pt>
                <c:pt idx="5">
                  <c:v>8.8500000000000032</c:v>
                </c:pt>
                <c:pt idx="6">
                  <c:v>8.65</c:v>
                </c:pt>
                <c:pt idx="7">
                  <c:v>9.18</c:v>
                </c:pt>
                <c:pt idx="8">
                  <c:v>9.59</c:v>
                </c:pt>
                <c:pt idx="9">
                  <c:v>9.23</c:v>
                </c:pt>
                <c:pt idx="10">
                  <c:v>9.07</c:v>
                </c:pt>
                <c:pt idx="11">
                  <c:v>8.5300000000000011</c:v>
                </c:pt>
                <c:pt idx="12">
                  <c:v>8.82</c:v>
                </c:pt>
                <c:pt idx="13">
                  <c:v>8.9600000000000026</c:v>
                </c:pt>
                <c:pt idx="14">
                  <c:v>9.19</c:v>
                </c:pt>
                <c:pt idx="15">
                  <c:v>9.66</c:v>
                </c:pt>
                <c:pt idx="16">
                  <c:v>9.74</c:v>
                </c:pt>
                <c:pt idx="17">
                  <c:v>9.3800000000000008</c:v>
                </c:pt>
                <c:pt idx="18">
                  <c:v>9.34</c:v>
                </c:pt>
                <c:pt idx="19">
                  <c:v>9.48</c:v>
                </c:pt>
                <c:pt idx="20">
                  <c:v>9.49</c:v>
                </c:pt>
                <c:pt idx="21">
                  <c:v>10.15</c:v>
                </c:pt>
                <c:pt idx="22">
                  <c:v>9.48</c:v>
                </c:pt>
                <c:pt idx="23">
                  <c:v>10.18</c:v>
                </c:pt>
                <c:pt idx="24">
                  <c:v>11.44</c:v>
                </c:pt>
                <c:pt idx="25">
                  <c:v>11.74</c:v>
                </c:pt>
                <c:pt idx="26">
                  <c:v>11.9</c:v>
                </c:pt>
                <c:pt idx="27">
                  <c:v>12.7</c:v>
                </c:pt>
                <c:pt idx="28">
                  <c:v>13.73</c:v>
                </c:pt>
                <c:pt idx="29">
                  <c:v>13.74</c:v>
                </c:pt>
                <c:pt idx="30">
                  <c:v>13.16</c:v>
                </c:pt>
                <c:pt idx="31">
                  <c:v>13.27</c:v>
                </c:pt>
                <c:pt idx="32">
                  <c:v>13.12</c:v>
                </c:pt>
                <c:pt idx="33">
                  <c:v>12.16</c:v>
                </c:pt>
                <c:pt idx="34" formatCode="General">
                  <c:v>11.5</c:v>
                </c:pt>
                <c:pt idx="35">
                  <c:v>11.48</c:v>
                </c:pt>
                <c:pt idx="36">
                  <c:v>11.27</c:v>
                </c:pt>
              </c:numCache>
            </c:numRef>
          </c:val>
        </c:ser>
        <c:ser>
          <c:idx val="4"/>
          <c:order val="2"/>
          <c:tx>
            <c:v>HE Revolving</c:v>
          </c:tx>
          <c:spPr>
            <a:ln w="50800">
              <a:solidFill>
                <a:schemeClr val="accent4"/>
              </a:solidFill>
            </a:ln>
          </c:spPr>
          <c:marker>
            <c:symbol val="none"/>
          </c:marker>
          <c:cat>
            <c:strRef>
              <c:f>'Page 10 Data'!$B$4:$AQ$4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10 Data'!$B$6:$AM$6</c:f>
              <c:numCache>
                <c:formatCode>0.00</c:formatCode>
                <c:ptCount val="38"/>
                <c:pt idx="0">
                  <c:v>0.35000000000000009</c:v>
                </c:pt>
                <c:pt idx="1">
                  <c:v>0.28000000000000008</c:v>
                </c:pt>
                <c:pt idx="2">
                  <c:v>0.22</c:v>
                </c:pt>
                <c:pt idx="3">
                  <c:v>0.31000000000000011</c:v>
                </c:pt>
                <c:pt idx="4">
                  <c:v>0.21000000000000005</c:v>
                </c:pt>
                <c:pt idx="5">
                  <c:v>0.15000000000000005</c:v>
                </c:pt>
                <c:pt idx="6">
                  <c:v>0.18000000000000005</c:v>
                </c:pt>
                <c:pt idx="7">
                  <c:v>0.21000000000000005</c:v>
                </c:pt>
                <c:pt idx="8">
                  <c:v>0.25</c:v>
                </c:pt>
                <c:pt idx="9">
                  <c:v>0.24000000000000005</c:v>
                </c:pt>
                <c:pt idx="10">
                  <c:v>0.2</c:v>
                </c:pt>
                <c:pt idx="11">
                  <c:v>0.16</c:v>
                </c:pt>
                <c:pt idx="12">
                  <c:v>0.17</c:v>
                </c:pt>
                <c:pt idx="13">
                  <c:v>0.39000000000000012</c:v>
                </c:pt>
                <c:pt idx="14">
                  <c:v>0.5</c:v>
                </c:pt>
                <c:pt idx="15">
                  <c:v>0.61000000000000021</c:v>
                </c:pt>
                <c:pt idx="16">
                  <c:v>0.65000000000000024</c:v>
                </c:pt>
                <c:pt idx="17">
                  <c:v>0.77000000000000024</c:v>
                </c:pt>
                <c:pt idx="18">
                  <c:v>1.2</c:v>
                </c:pt>
                <c:pt idx="19">
                  <c:v>1.32</c:v>
                </c:pt>
                <c:pt idx="20">
                  <c:v>1.86</c:v>
                </c:pt>
                <c:pt idx="21">
                  <c:v>2.21</c:v>
                </c:pt>
                <c:pt idx="22">
                  <c:v>2.66</c:v>
                </c:pt>
                <c:pt idx="23">
                  <c:v>3.3299999999999992</c:v>
                </c:pt>
                <c:pt idx="24">
                  <c:v>3.77</c:v>
                </c:pt>
                <c:pt idx="25">
                  <c:v>3.9699999999999998</c:v>
                </c:pt>
                <c:pt idx="26">
                  <c:v>4.18</c:v>
                </c:pt>
                <c:pt idx="27">
                  <c:v>4.37</c:v>
                </c:pt>
                <c:pt idx="28">
                  <c:v>4.05</c:v>
                </c:pt>
                <c:pt idx="29">
                  <c:v>4.29</c:v>
                </c:pt>
                <c:pt idx="30">
                  <c:v>4.2300000000000004</c:v>
                </c:pt>
                <c:pt idx="31">
                  <c:v>4.29</c:v>
                </c:pt>
                <c:pt idx="32">
                  <c:v>4.6599999999999984</c:v>
                </c:pt>
                <c:pt idx="33">
                  <c:v>4.6599999999999984</c:v>
                </c:pt>
                <c:pt idx="34" formatCode="General">
                  <c:v>4.7</c:v>
                </c:pt>
                <c:pt idx="35">
                  <c:v>4.71</c:v>
                </c:pt>
                <c:pt idx="36">
                  <c:v>4.6899999999999995</c:v>
                </c:pt>
              </c:numCache>
            </c:numRef>
          </c:val>
        </c:ser>
        <c:ser>
          <c:idx val="5"/>
          <c:order val="3"/>
          <c:tx>
            <c:v>Student Loan</c:v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'Page 10 Data'!$B$4:$AQ$4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10 Data'!$B$9:$AM$9</c:f>
              <c:numCache>
                <c:formatCode>0.00</c:formatCode>
                <c:ptCount val="38"/>
                <c:pt idx="0">
                  <c:v>6.1291233901121744</c:v>
                </c:pt>
                <c:pt idx="1">
                  <c:v>6.1372169617126389</c:v>
                </c:pt>
                <c:pt idx="2">
                  <c:v>6.2696945337620571</c:v>
                </c:pt>
                <c:pt idx="3">
                  <c:v>6.2315935152234099</c:v>
                </c:pt>
                <c:pt idx="4">
                  <c:v>6.3362971516551223</c:v>
                </c:pt>
                <c:pt idx="5">
                  <c:v>6.3751996957017889</c:v>
                </c:pt>
                <c:pt idx="6">
                  <c:v>6.4960606060606088</c:v>
                </c:pt>
                <c:pt idx="7">
                  <c:v>6.3213769164015021</c:v>
                </c:pt>
                <c:pt idx="8">
                  <c:v>6.0324532453245334</c:v>
                </c:pt>
                <c:pt idx="9">
                  <c:v>6.7118055555555545</c:v>
                </c:pt>
                <c:pt idx="10">
                  <c:v>6.9933809902038684</c:v>
                </c:pt>
                <c:pt idx="11">
                  <c:v>6.5892264488128705</c:v>
                </c:pt>
                <c:pt idx="12">
                  <c:v>6.3926352128883766</c:v>
                </c:pt>
                <c:pt idx="13">
                  <c:v>6.6559580770107045</c:v>
                </c:pt>
                <c:pt idx="14">
                  <c:v>7.1584956346541304</c:v>
                </c:pt>
                <c:pt idx="15">
                  <c:v>7.1411960132890364</c:v>
                </c:pt>
                <c:pt idx="16">
                  <c:v>6.8493285939968427</c:v>
                </c:pt>
                <c:pt idx="17">
                  <c:v>7.2929961089494144</c:v>
                </c:pt>
                <c:pt idx="18">
                  <c:v>7.5858031517100084</c:v>
                </c:pt>
                <c:pt idx="19">
                  <c:v>7.5110502283105003</c:v>
                </c:pt>
                <c:pt idx="20">
                  <c:v>7.3825966850828753</c:v>
                </c:pt>
                <c:pt idx="21">
                  <c:v>7.5509125021320118</c:v>
                </c:pt>
                <c:pt idx="22">
                  <c:v>7.5498444917335101</c:v>
                </c:pt>
                <c:pt idx="23">
                  <c:v>7.8230877522289992</c:v>
                </c:pt>
                <c:pt idx="24">
                  <c:v>7.877036813518405</c:v>
                </c:pt>
                <c:pt idx="25">
                  <c:v>8.2623630441219991</c:v>
                </c:pt>
                <c:pt idx="26">
                  <c:v>8.452411807055439</c:v>
                </c:pt>
                <c:pt idx="27">
                  <c:v>8.6571468182448417</c:v>
                </c:pt>
                <c:pt idx="28">
                  <c:v>8.659012932172077</c:v>
                </c:pt>
                <c:pt idx="29">
                  <c:v>8.9527372981488842</c:v>
                </c:pt>
                <c:pt idx="30">
                  <c:v>9.1694937034181443</c:v>
                </c:pt>
                <c:pt idx="31">
                  <c:v>9.1166543483616689</c:v>
                </c:pt>
                <c:pt idx="32">
                  <c:v>8.9598427073403268</c:v>
                </c:pt>
                <c:pt idx="33">
                  <c:v>9.0864458538877209</c:v>
                </c:pt>
                <c:pt idx="34">
                  <c:v>8.8393472764881658</c:v>
                </c:pt>
                <c:pt idx="35">
                  <c:v>8.4498626373626404</c:v>
                </c:pt>
                <c:pt idx="36">
                  <c:v>8.6921338097933347</c:v>
                </c:pt>
              </c:numCache>
            </c:numRef>
          </c:val>
        </c:ser>
        <c:ser>
          <c:idx val="1"/>
          <c:order val="4"/>
          <c:tx>
            <c:v>Auto Loan</c:v>
          </c:tx>
          <c:spPr>
            <a:ln w="508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'Page 10 Data'!$B$4:$AQ$4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10 Data'!$B$7:$AM$7</c:f>
              <c:numCache>
                <c:formatCode>0.00</c:formatCode>
                <c:ptCount val="38"/>
                <c:pt idx="0">
                  <c:v>2.3299999999999992</c:v>
                </c:pt>
                <c:pt idx="1">
                  <c:v>2.2599999999999998</c:v>
                </c:pt>
                <c:pt idx="2">
                  <c:v>2.16</c:v>
                </c:pt>
                <c:pt idx="3">
                  <c:v>2.16</c:v>
                </c:pt>
                <c:pt idx="4">
                  <c:v>2.319999999999999</c:v>
                </c:pt>
                <c:pt idx="5">
                  <c:v>2.17</c:v>
                </c:pt>
                <c:pt idx="6">
                  <c:v>2.27</c:v>
                </c:pt>
                <c:pt idx="7">
                  <c:v>2.42</c:v>
                </c:pt>
                <c:pt idx="8">
                  <c:v>2.38</c:v>
                </c:pt>
                <c:pt idx="9">
                  <c:v>1.9900000000000004</c:v>
                </c:pt>
                <c:pt idx="10">
                  <c:v>2.0299999999999998</c:v>
                </c:pt>
                <c:pt idx="11">
                  <c:v>2.09</c:v>
                </c:pt>
                <c:pt idx="12">
                  <c:v>2.15</c:v>
                </c:pt>
                <c:pt idx="13">
                  <c:v>2.2200000000000002</c:v>
                </c:pt>
                <c:pt idx="14">
                  <c:v>2.58</c:v>
                </c:pt>
                <c:pt idx="15">
                  <c:v>2.62</c:v>
                </c:pt>
                <c:pt idx="16">
                  <c:v>2.59</c:v>
                </c:pt>
                <c:pt idx="17">
                  <c:v>2.54</c:v>
                </c:pt>
                <c:pt idx="18">
                  <c:v>2.7600000000000002</c:v>
                </c:pt>
                <c:pt idx="19">
                  <c:v>3.05</c:v>
                </c:pt>
                <c:pt idx="20">
                  <c:v>3.22</c:v>
                </c:pt>
                <c:pt idx="21">
                  <c:v>3.2600000000000002</c:v>
                </c:pt>
                <c:pt idx="22">
                  <c:v>3.64</c:v>
                </c:pt>
                <c:pt idx="23">
                  <c:v>3.94</c:v>
                </c:pt>
                <c:pt idx="24">
                  <c:v>4.3499999999999996</c:v>
                </c:pt>
                <c:pt idx="25">
                  <c:v>4.4700000000000015</c:v>
                </c:pt>
                <c:pt idx="26">
                  <c:v>4.68</c:v>
                </c:pt>
                <c:pt idx="27">
                  <c:v>4.92</c:v>
                </c:pt>
                <c:pt idx="28">
                  <c:v>5.01</c:v>
                </c:pt>
                <c:pt idx="29">
                  <c:v>4.84</c:v>
                </c:pt>
                <c:pt idx="30">
                  <c:v>4.83</c:v>
                </c:pt>
                <c:pt idx="31">
                  <c:v>5.2700000000000014</c:v>
                </c:pt>
                <c:pt idx="32">
                  <c:v>5.09</c:v>
                </c:pt>
                <c:pt idx="33">
                  <c:v>4.99</c:v>
                </c:pt>
                <c:pt idx="34" formatCode="General">
                  <c:v>5.03</c:v>
                </c:pt>
                <c:pt idx="35">
                  <c:v>4.8199999999999985</c:v>
                </c:pt>
                <c:pt idx="36">
                  <c:v>4.55</c:v>
                </c:pt>
              </c:numCache>
            </c:numRef>
          </c:val>
        </c:ser>
        <c:marker val="1"/>
        <c:axId val="128806272"/>
        <c:axId val="128816256"/>
      </c:lineChart>
      <c:lineChart>
        <c:grouping val="standard"/>
        <c:ser>
          <c:idx val="3"/>
          <c:order val="0"/>
          <c:tx>
            <c:v>Mortgage</c:v>
          </c:tx>
          <c:spPr>
            <a:ln w="50800">
              <a:solidFill>
                <a:srgbClr val="DAB014"/>
              </a:solidFill>
            </a:ln>
          </c:spPr>
          <c:marker>
            <c:symbol val="none"/>
          </c:marker>
          <c:cat>
            <c:strRef>
              <c:f>'Page 10 Data'!$B$4:$ES$4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Ref>
              <c:f>'Page 10 Data'!$B$5:$AM$5</c:f>
              <c:numCache>
                <c:formatCode>0.00</c:formatCode>
                <c:ptCount val="38"/>
                <c:pt idx="0">
                  <c:v>1.21</c:v>
                </c:pt>
                <c:pt idx="1">
                  <c:v>1.1399999999999995</c:v>
                </c:pt>
                <c:pt idx="2">
                  <c:v>1.1000000000000001</c:v>
                </c:pt>
                <c:pt idx="3">
                  <c:v>1.06</c:v>
                </c:pt>
                <c:pt idx="4">
                  <c:v>1.01</c:v>
                </c:pt>
                <c:pt idx="5">
                  <c:v>1</c:v>
                </c:pt>
                <c:pt idx="6">
                  <c:v>1.08</c:v>
                </c:pt>
                <c:pt idx="7">
                  <c:v>1.08</c:v>
                </c:pt>
                <c:pt idx="8">
                  <c:v>1.01</c:v>
                </c:pt>
                <c:pt idx="9">
                  <c:v>0.87000000000000022</c:v>
                </c:pt>
                <c:pt idx="10">
                  <c:v>0.91</c:v>
                </c:pt>
                <c:pt idx="11">
                  <c:v>0.93</c:v>
                </c:pt>
                <c:pt idx="12">
                  <c:v>0.92</c:v>
                </c:pt>
                <c:pt idx="13">
                  <c:v>0.86000000000000021</c:v>
                </c:pt>
                <c:pt idx="14">
                  <c:v>1.07</c:v>
                </c:pt>
                <c:pt idx="15">
                  <c:v>1.31</c:v>
                </c:pt>
                <c:pt idx="16">
                  <c:v>1.56</c:v>
                </c:pt>
                <c:pt idx="17">
                  <c:v>1.76</c:v>
                </c:pt>
                <c:pt idx="18">
                  <c:v>2.23</c:v>
                </c:pt>
                <c:pt idx="19">
                  <c:v>2.9299999999999997</c:v>
                </c:pt>
                <c:pt idx="20">
                  <c:v>3.94</c:v>
                </c:pt>
                <c:pt idx="21">
                  <c:v>4.1599999999999984</c:v>
                </c:pt>
                <c:pt idx="22">
                  <c:v>4.7300000000000004</c:v>
                </c:pt>
                <c:pt idx="23">
                  <c:v>5.59</c:v>
                </c:pt>
                <c:pt idx="24">
                  <c:v>6.9700000000000015</c:v>
                </c:pt>
                <c:pt idx="25">
                  <c:v>7.9300000000000015</c:v>
                </c:pt>
                <c:pt idx="26">
                  <c:v>8.17</c:v>
                </c:pt>
                <c:pt idx="27">
                  <c:v>8.75</c:v>
                </c:pt>
                <c:pt idx="28">
                  <c:v>8.89</c:v>
                </c:pt>
                <c:pt idx="29">
                  <c:v>8.360000000000003</c:v>
                </c:pt>
                <c:pt idx="30">
                  <c:v>7.8199999999999985</c:v>
                </c:pt>
                <c:pt idx="31">
                  <c:v>7.6099999999999985</c:v>
                </c:pt>
                <c:pt idx="32">
                  <c:v>7.46</c:v>
                </c:pt>
                <c:pt idx="33">
                  <c:v>6.91</c:v>
                </c:pt>
                <c:pt idx="34" formatCode="General">
                  <c:v>6.83</c:v>
                </c:pt>
                <c:pt idx="35">
                  <c:v>6.89</c:v>
                </c:pt>
                <c:pt idx="36">
                  <c:v>6.67</c:v>
                </c:pt>
              </c:numCache>
            </c:numRef>
          </c:val>
        </c:ser>
        <c:marker val="1"/>
        <c:axId val="128817792"/>
        <c:axId val="128835968"/>
      </c:lineChart>
      <c:catAx>
        <c:axId val="128806272"/>
        <c:scaling>
          <c:orientation val="minMax"/>
        </c:scaling>
        <c:axPos val="b"/>
        <c:numFmt formatCode="[$-409]yy:\Q&quot;1&quot;;@" sourceLinked="0"/>
        <c:majorTickMark val="in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8816256"/>
        <c:crosses val="autoZero"/>
        <c:auto val="1"/>
        <c:lblAlgn val="ctr"/>
        <c:lblOffset val="100"/>
        <c:tickLblSkip val="4"/>
        <c:tickMarkSkip val="4"/>
      </c:catAx>
      <c:valAx>
        <c:axId val="128816256"/>
        <c:scaling>
          <c:orientation val="minMax"/>
          <c:max val="15"/>
        </c:scaling>
        <c:axPos val="l"/>
        <c:numFmt formatCode="0" sourceLinked="0"/>
        <c:majorTickMark val="in"/>
        <c:tickLblPos val="nextTo"/>
        <c:spPr>
          <a:ln w="9525">
            <a:solidFill>
              <a:sysClr val="window" lastClr="FFFFFF">
                <a:lumMod val="50000"/>
              </a:sysClr>
            </a:solidFill>
          </a:ln>
        </c:spPr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8806272"/>
        <c:crossesAt val="1"/>
        <c:crossBetween val="midCat"/>
        <c:majorUnit val="5"/>
      </c:valAx>
      <c:catAx>
        <c:axId val="128817792"/>
        <c:scaling>
          <c:orientation val="minMax"/>
        </c:scaling>
        <c:delete val="1"/>
        <c:axPos val="b"/>
        <c:tickLblPos val="none"/>
        <c:crossAx val="128835968"/>
        <c:crosses val="autoZero"/>
        <c:auto val="1"/>
        <c:lblAlgn val="ctr"/>
        <c:lblOffset val="100"/>
      </c:catAx>
      <c:valAx>
        <c:axId val="128835968"/>
        <c:scaling>
          <c:orientation val="minMax"/>
          <c:max val="15"/>
          <c:min val="0"/>
        </c:scaling>
        <c:axPos val="r"/>
        <c:numFmt formatCode="0" sourceLinked="0"/>
        <c:majorTickMark val="in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8817792"/>
        <c:crosses val="max"/>
        <c:crossBetween val="midCat"/>
        <c:majorUnit val="5"/>
        <c:minorUnit val="1"/>
      </c:valAx>
      <c:spPr>
        <a:ln>
          <a:solidFill>
            <a:sysClr val="windowText" lastClr="000000"/>
          </a:solidFill>
        </a:ln>
      </c:spPr>
    </c:plotArea>
    <c:plotVisOnly val="1"/>
    <c:dispBlanksAs val="gap"/>
  </c:chart>
  <c:spPr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4533223211079033E-2"/>
          <c:y val="0.15964445410637373"/>
          <c:w val="0.91475693555772908"/>
          <c:h val="0.7302368473159413"/>
        </c:manualLayout>
      </c:layout>
      <c:barChart>
        <c:barDir val="col"/>
        <c:grouping val="stacked"/>
        <c:ser>
          <c:idx val="0"/>
          <c:order val="0"/>
          <c:tx>
            <c:strRef>
              <c:f>'Page 12_Data'!$A$6</c:f>
              <c:strCache>
                <c:ptCount val="1"/>
                <c:pt idx="0">
                  <c:v>MORTGAGE</c:v>
                </c:pt>
              </c:strCache>
            </c:strRef>
          </c:tx>
          <c:spPr>
            <a:solidFill>
              <a:srgbClr val="E98517"/>
            </a:solidFill>
          </c:spPr>
          <c:cat>
            <c:strRef>
              <c:f>'Page 11 Data'!$B$3:$AN$3</c:f>
              <c:strCache>
                <c:ptCount val="38"/>
                <c:pt idx="1">
                  <c:v>03:Q1</c:v>
                </c:pt>
                <c:pt idx="2">
                  <c:v>03:Q2</c:v>
                </c:pt>
                <c:pt idx="3">
                  <c:v>03:Q3</c:v>
                </c:pt>
                <c:pt idx="4">
                  <c:v>03:Q4</c:v>
                </c:pt>
                <c:pt idx="5">
                  <c:v>04:Q1</c:v>
                </c:pt>
                <c:pt idx="6">
                  <c:v>04:Q2</c:v>
                </c:pt>
                <c:pt idx="7">
                  <c:v>04:Q3</c:v>
                </c:pt>
                <c:pt idx="8">
                  <c:v>04:Q4</c:v>
                </c:pt>
                <c:pt idx="9">
                  <c:v>05:Q1</c:v>
                </c:pt>
                <c:pt idx="10">
                  <c:v>05:Q2</c:v>
                </c:pt>
                <c:pt idx="11">
                  <c:v>05:Q3</c:v>
                </c:pt>
                <c:pt idx="12">
                  <c:v>05:Q4</c:v>
                </c:pt>
                <c:pt idx="13">
                  <c:v>06:Q1</c:v>
                </c:pt>
                <c:pt idx="14">
                  <c:v>06:Q2</c:v>
                </c:pt>
                <c:pt idx="15">
                  <c:v>06:Q3</c:v>
                </c:pt>
                <c:pt idx="16">
                  <c:v>06:Q4</c:v>
                </c:pt>
                <c:pt idx="17">
                  <c:v>07:Q1</c:v>
                </c:pt>
                <c:pt idx="18">
                  <c:v>07:Q2</c:v>
                </c:pt>
                <c:pt idx="19">
                  <c:v>07:Q3</c:v>
                </c:pt>
                <c:pt idx="20">
                  <c:v>07:Q4</c:v>
                </c:pt>
                <c:pt idx="21">
                  <c:v>08:Q1</c:v>
                </c:pt>
                <c:pt idx="22">
                  <c:v>08:Q2</c:v>
                </c:pt>
                <c:pt idx="23">
                  <c:v>08:Q3</c:v>
                </c:pt>
                <c:pt idx="24">
                  <c:v>08:Q4</c:v>
                </c:pt>
                <c:pt idx="25">
                  <c:v>09:Q1</c:v>
                </c:pt>
                <c:pt idx="26">
                  <c:v>09:Q2</c:v>
                </c:pt>
                <c:pt idx="27">
                  <c:v>09:Q3</c:v>
                </c:pt>
                <c:pt idx="28">
                  <c:v>09:Q4</c:v>
                </c:pt>
                <c:pt idx="29">
                  <c:v>10:Q1</c:v>
                </c:pt>
                <c:pt idx="30">
                  <c:v>10:Q2</c:v>
                </c:pt>
                <c:pt idx="31">
                  <c:v>10:Q3</c:v>
                </c:pt>
                <c:pt idx="32">
                  <c:v>10:Q4</c:v>
                </c:pt>
                <c:pt idx="33">
                  <c:v>11:Q1</c:v>
                </c:pt>
                <c:pt idx="34">
                  <c:v>11:Q2</c:v>
                </c:pt>
                <c:pt idx="35">
                  <c:v>11:Q3</c:v>
                </c:pt>
                <c:pt idx="36">
                  <c:v>11:Q4</c:v>
                </c:pt>
                <c:pt idx="37">
                  <c:v>12:Q1</c:v>
                </c:pt>
              </c:strCache>
            </c:strRef>
          </c:cat>
          <c:val>
            <c:numRef>
              <c:f>'Page 12_Data'!$B$6:$AN$6</c:f>
              <c:numCache>
                <c:formatCode>0.00</c:formatCode>
                <c:ptCount val="39"/>
                <c:pt idx="1">
                  <c:v>21.3</c:v>
                </c:pt>
                <c:pt idx="2">
                  <c:v>20.8</c:v>
                </c:pt>
                <c:pt idx="3">
                  <c:v>20.3</c:v>
                </c:pt>
                <c:pt idx="4">
                  <c:v>24.4</c:v>
                </c:pt>
                <c:pt idx="5">
                  <c:v>19.8</c:v>
                </c:pt>
                <c:pt idx="6">
                  <c:v>20.5</c:v>
                </c:pt>
                <c:pt idx="7">
                  <c:v>25.9</c:v>
                </c:pt>
                <c:pt idx="8">
                  <c:v>25.5</c:v>
                </c:pt>
                <c:pt idx="9">
                  <c:v>22.8</c:v>
                </c:pt>
                <c:pt idx="10">
                  <c:v>21.2</c:v>
                </c:pt>
                <c:pt idx="11">
                  <c:v>25.4</c:v>
                </c:pt>
                <c:pt idx="12">
                  <c:v>26.8</c:v>
                </c:pt>
                <c:pt idx="13">
                  <c:v>28.9</c:v>
                </c:pt>
                <c:pt idx="14">
                  <c:v>23.9</c:v>
                </c:pt>
                <c:pt idx="15">
                  <c:v>42.6</c:v>
                </c:pt>
                <c:pt idx="16">
                  <c:v>47.4</c:v>
                </c:pt>
                <c:pt idx="17">
                  <c:v>62.3</c:v>
                </c:pt>
                <c:pt idx="18">
                  <c:v>71.900000000000006</c:v>
                </c:pt>
                <c:pt idx="19">
                  <c:v>95.2</c:v>
                </c:pt>
                <c:pt idx="20">
                  <c:v>127</c:v>
                </c:pt>
                <c:pt idx="21">
                  <c:v>152</c:v>
                </c:pt>
                <c:pt idx="22">
                  <c:v>131</c:v>
                </c:pt>
                <c:pt idx="23">
                  <c:v>170</c:v>
                </c:pt>
                <c:pt idx="24">
                  <c:v>189</c:v>
                </c:pt>
                <c:pt idx="25">
                  <c:v>226</c:v>
                </c:pt>
                <c:pt idx="26">
                  <c:v>208</c:v>
                </c:pt>
                <c:pt idx="27">
                  <c:v>165</c:v>
                </c:pt>
                <c:pt idx="28">
                  <c:v>184</c:v>
                </c:pt>
                <c:pt idx="29">
                  <c:v>178</c:v>
                </c:pt>
                <c:pt idx="30">
                  <c:v>148</c:v>
                </c:pt>
                <c:pt idx="31">
                  <c:v>141.5</c:v>
                </c:pt>
                <c:pt idx="32">
                  <c:v>137.19999999999999</c:v>
                </c:pt>
                <c:pt idx="33">
                  <c:v>124.7</c:v>
                </c:pt>
                <c:pt idx="34">
                  <c:v>93.3</c:v>
                </c:pt>
                <c:pt idx="35">
                  <c:v>109.6</c:v>
                </c:pt>
                <c:pt idx="36">
                  <c:v>111.54</c:v>
                </c:pt>
                <c:pt idx="37">
                  <c:v>103.51</c:v>
                </c:pt>
              </c:numCache>
            </c:numRef>
          </c:val>
        </c:ser>
        <c:ser>
          <c:idx val="1"/>
          <c:order val="1"/>
          <c:tx>
            <c:strRef>
              <c:f>'Page 12_Data'!$A$7</c:f>
              <c:strCache>
                <c:ptCount val="1"/>
                <c:pt idx="0">
                  <c:v>HELOC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'Page 11 Data'!$B$3:$AN$3</c:f>
              <c:strCache>
                <c:ptCount val="38"/>
                <c:pt idx="1">
                  <c:v>03:Q1</c:v>
                </c:pt>
                <c:pt idx="2">
                  <c:v>03:Q2</c:v>
                </c:pt>
                <c:pt idx="3">
                  <c:v>03:Q3</c:v>
                </c:pt>
                <c:pt idx="4">
                  <c:v>03:Q4</c:v>
                </c:pt>
                <c:pt idx="5">
                  <c:v>04:Q1</c:v>
                </c:pt>
                <c:pt idx="6">
                  <c:v>04:Q2</c:v>
                </c:pt>
                <c:pt idx="7">
                  <c:v>04:Q3</c:v>
                </c:pt>
                <c:pt idx="8">
                  <c:v>04:Q4</c:v>
                </c:pt>
                <c:pt idx="9">
                  <c:v>05:Q1</c:v>
                </c:pt>
                <c:pt idx="10">
                  <c:v>05:Q2</c:v>
                </c:pt>
                <c:pt idx="11">
                  <c:v>05:Q3</c:v>
                </c:pt>
                <c:pt idx="12">
                  <c:v>05:Q4</c:v>
                </c:pt>
                <c:pt idx="13">
                  <c:v>06:Q1</c:v>
                </c:pt>
                <c:pt idx="14">
                  <c:v>06:Q2</c:v>
                </c:pt>
                <c:pt idx="15">
                  <c:v>06:Q3</c:v>
                </c:pt>
                <c:pt idx="16">
                  <c:v>06:Q4</c:v>
                </c:pt>
                <c:pt idx="17">
                  <c:v>07:Q1</c:v>
                </c:pt>
                <c:pt idx="18">
                  <c:v>07:Q2</c:v>
                </c:pt>
                <c:pt idx="19">
                  <c:v>07:Q3</c:v>
                </c:pt>
                <c:pt idx="20">
                  <c:v>07:Q4</c:v>
                </c:pt>
                <c:pt idx="21">
                  <c:v>08:Q1</c:v>
                </c:pt>
                <c:pt idx="22">
                  <c:v>08:Q2</c:v>
                </c:pt>
                <c:pt idx="23">
                  <c:v>08:Q3</c:v>
                </c:pt>
                <c:pt idx="24">
                  <c:v>08:Q4</c:v>
                </c:pt>
                <c:pt idx="25">
                  <c:v>09:Q1</c:v>
                </c:pt>
                <c:pt idx="26">
                  <c:v>09:Q2</c:v>
                </c:pt>
                <c:pt idx="27">
                  <c:v>09:Q3</c:v>
                </c:pt>
                <c:pt idx="28">
                  <c:v>09:Q4</c:v>
                </c:pt>
                <c:pt idx="29">
                  <c:v>10:Q1</c:v>
                </c:pt>
                <c:pt idx="30">
                  <c:v>10:Q2</c:v>
                </c:pt>
                <c:pt idx="31">
                  <c:v>10:Q3</c:v>
                </c:pt>
                <c:pt idx="32">
                  <c:v>10:Q4</c:v>
                </c:pt>
                <c:pt idx="33">
                  <c:v>11:Q1</c:v>
                </c:pt>
                <c:pt idx="34">
                  <c:v>11:Q2</c:v>
                </c:pt>
                <c:pt idx="35">
                  <c:v>11:Q3</c:v>
                </c:pt>
                <c:pt idx="36">
                  <c:v>11:Q4</c:v>
                </c:pt>
                <c:pt idx="37">
                  <c:v>12:Q1</c:v>
                </c:pt>
              </c:strCache>
            </c:strRef>
          </c:cat>
          <c:val>
            <c:numRef>
              <c:f>'Page 12_Data'!$B$7:$AM$7</c:f>
              <c:numCache>
                <c:formatCode>0.00</c:formatCode>
                <c:ptCount val="38"/>
                <c:pt idx="1">
                  <c:v>0.31000000000000011</c:v>
                </c:pt>
                <c:pt idx="2">
                  <c:v>0.32000000000000012</c:v>
                </c:pt>
                <c:pt idx="3">
                  <c:v>0.19</c:v>
                </c:pt>
                <c:pt idx="4">
                  <c:v>0.52</c:v>
                </c:pt>
                <c:pt idx="5">
                  <c:v>0.23</c:v>
                </c:pt>
                <c:pt idx="6">
                  <c:v>0.28000000000000008</c:v>
                </c:pt>
                <c:pt idx="7">
                  <c:v>0.35000000000000009</c:v>
                </c:pt>
                <c:pt idx="8">
                  <c:v>0.54</c:v>
                </c:pt>
                <c:pt idx="9">
                  <c:v>0.77000000000000024</c:v>
                </c:pt>
                <c:pt idx="10">
                  <c:v>0.47000000000000008</c:v>
                </c:pt>
                <c:pt idx="11">
                  <c:v>0.3600000000000001</c:v>
                </c:pt>
                <c:pt idx="12">
                  <c:v>0.48000000000000009</c:v>
                </c:pt>
                <c:pt idx="13">
                  <c:v>0.54</c:v>
                </c:pt>
                <c:pt idx="14">
                  <c:v>1.53</c:v>
                </c:pt>
                <c:pt idx="15">
                  <c:v>1.46</c:v>
                </c:pt>
                <c:pt idx="16">
                  <c:v>1.41</c:v>
                </c:pt>
                <c:pt idx="17">
                  <c:v>1.9900000000000004</c:v>
                </c:pt>
                <c:pt idx="18">
                  <c:v>1.84</c:v>
                </c:pt>
                <c:pt idx="19">
                  <c:v>3.77</c:v>
                </c:pt>
                <c:pt idx="20">
                  <c:v>3.88</c:v>
                </c:pt>
                <c:pt idx="21">
                  <c:v>5.6499999999999995</c:v>
                </c:pt>
                <c:pt idx="22">
                  <c:v>5.64</c:v>
                </c:pt>
                <c:pt idx="23">
                  <c:v>7.78</c:v>
                </c:pt>
                <c:pt idx="24">
                  <c:v>10</c:v>
                </c:pt>
                <c:pt idx="25">
                  <c:v>10.5</c:v>
                </c:pt>
                <c:pt idx="26">
                  <c:v>8.32</c:v>
                </c:pt>
                <c:pt idx="27">
                  <c:v>8.15</c:v>
                </c:pt>
                <c:pt idx="28">
                  <c:v>6.4</c:v>
                </c:pt>
                <c:pt idx="29">
                  <c:v>6.17</c:v>
                </c:pt>
                <c:pt idx="30">
                  <c:v>6.81</c:v>
                </c:pt>
                <c:pt idx="31">
                  <c:v>5.1199999999999983</c:v>
                </c:pt>
                <c:pt idx="32">
                  <c:v>5.64</c:v>
                </c:pt>
                <c:pt idx="33">
                  <c:v>5.1899999999999995</c:v>
                </c:pt>
                <c:pt idx="34">
                  <c:v>4.29</c:v>
                </c:pt>
                <c:pt idx="35">
                  <c:v>6.68</c:v>
                </c:pt>
                <c:pt idx="36">
                  <c:v>5.41</c:v>
                </c:pt>
                <c:pt idx="37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'Page 12_Data'!$A$4</c:f>
              <c:strCache>
                <c:ptCount val="1"/>
                <c:pt idx="0">
                  <c:v>AUTO</c:v>
                </c:pt>
              </c:strCache>
            </c:strRef>
          </c:tx>
          <c:cat>
            <c:strRef>
              <c:f>'Page 11 Data'!$B$3:$AN$3</c:f>
              <c:strCache>
                <c:ptCount val="38"/>
                <c:pt idx="1">
                  <c:v>03:Q1</c:v>
                </c:pt>
                <c:pt idx="2">
                  <c:v>03:Q2</c:v>
                </c:pt>
                <c:pt idx="3">
                  <c:v>03:Q3</c:v>
                </c:pt>
                <c:pt idx="4">
                  <c:v>03:Q4</c:v>
                </c:pt>
                <c:pt idx="5">
                  <c:v>04:Q1</c:v>
                </c:pt>
                <c:pt idx="6">
                  <c:v>04:Q2</c:v>
                </c:pt>
                <c:pt idx="7">
                  <c:v>04:Q3</c:v>
                </c:pt>
                <c:pt idx="8">
                  <c:v>04:Q4</c:v>
                </c:pt>
                <c:pt idx="9">
                  <c:v>05:Q1</c:v>
                </c:pt>
                <c:pt idx="10">
                  <c:v>05:Q2</c:v>
                </c:pt>
                <c:pt idx="11">
                  <c:v>05:Q3</c:v>
                </c:pt>
                <c:pt idx="12">
                  <c:v>05:Q4</c:v>
                </c:pt>
                <c:pt idx="13">
                  <c:v>06:Q1</c:v>
                </c:pt>
                <c:pt idx="14">
                  <c:v>06:Q2</c:v>
                </c:pt>
                <c:pt idx="15">
                  <c:v>06:Q3</c:v>
                </c:pt>
                <c:pt idx="16">
                  <c:v>06:Q4</c:v>
                </c:pt>
                <c:pt idx="17">
                  <c:v>07:Q1</c:v>
                </c:pt>
                <c:pt idx="18">
                  <c:v>07:Q2</c:v>
                </c:pt>
                <c:pt idx="19">
                  <c:v>07:Q3</c:v>
                </c:pt>
                <c:pt idx="20">
                  <c:v>07:Q4</c:v>
                </c:pt>
                <c:pt idx="21">
                  <c:v>08:Q1</c:v>
                </c:pt>
                <c:pt idx="22">
                  <c:v>08:Q2</c:v>
                </c:pt>
                <c:pt idx="23">
                  <c:v>08:Q3</c:v>
                </c:pt>
                <c:pt idx="24">
                  <c:v>08:Q4</c:v>
                </c:pt>
                <c:pt idx="25">
                  <c:v>09:Q1</c:v>
                </c:pt>
                <c:pt idx="26">
                  <c:v>09:Q2</c:v>
                </c:pt>
                <c:pt idx="27">
                  <c:v>09:Q3</c:v>
                </c:pt>
                <c:pt idx="28">
                  <c:v>09:Q4</c:v>
                </c:pt>
                <c:pt idx="29">
                  <c:v>10:Q1</c:v>
                </c:pt>
                <c:pt idx="30">
                  <c:v>10:Q2</c:v>
                </c:pt>
                <c:pt idx="31">
                  <c:v>10:Q3</c:v>
                </c:pt>
                <c:pt idx="32">
                  <c:v>10:Q4</c:v>
                </c:pt>
                <c:pt idx="33">
                  <c:v>11:Q1</c:v>
                </c:pt>
                <c:pt idx="34">
                  <c:v>11:Q2</c:v>
                </c:pt>
                <c:pt idx="35">
                  <c:v>11:Q3</c:v>
                </c:pt>
                <c:pt idx="36">
                  <c:v>11:Q4</c:v>
                </c:pt>
                <c:pt idx="37">
                  <c:v>12:Q1</c:v>
                </c:pt>
              </c:strCache>
            </c:strRef>
          </c:cat>
          <c:val>
            <c:numRef>
              <c:f>'Page 12_Data'!$B$4:$AM$4</c:f>
              <c:numCache>
                <c:formatCode>0.00</c:formatCode>
                <c:ptCount val="38"/>
                <c:pt idx="1">
                  <c:v>5.0599999999999996</c:v>
                </c:pt>
                <c:pt idx="2">
                  <c:v>4.1499999999999995</c:v>
                </c:pt>
                <c:pt idx="3">
                  <c:v>4.99</c:v>
                </c:pt>
                <c:pt idx="4">
                  <c:v>4.57</c:v>
                </c:pt>
                <c:pt idx="5">
                  <c:v>5.52</c:v>
                </c:pt>
                <c:pt idx="6">
                  <c:v>3.58</c:v>
                </c:pt>
                <c:pt idx="7">
                  <c:v>5.04</c:v>
                </c:pt>
                <c:pt idx="8">
                  <c:v>5.44</c:v>
                </c:pt>
                <c:pt idx="9">
                  <c:v>4.26</c:v>
                </c:pt>
                <c:pt idx="10">
                  <c:v>3.55</c:v>
                </c:pt>
                <c:pt idx="11">
                  <c:v>5.1899999999999995</c:v>
                </c:pt>
                <c:pt idx="12">
                  <c:v>4.38</c:v>
                </c:pt>
                <c:pt idx="13">
                  <c:v>4.1599999999999984</c:v>
                </c:pt>
                <c:pt idx="14">
                  <c:v>4.6199999999999983</c:v>
                </c:pt>
                <c:pt idx="15">
                  <c:v>6.91</c:v>
                </c:pt>
                <c:pt idx="16">
                  <c:v>6.4</c:v>
                </c:pt>
                <c:pt idx="17">
                  <c:v>5.74</c:v>
                </c:pt>
                <c:pt idx="18">
                  <c:v>4.8899999999999997</c:v>
                </c:pt>
                <c:pt idx="19">
                  <c:v>6.92</c:v>
                </c:pt>
                <c:pt idx="20">
                  <c:v>7.1499999999999995</c:v>
                </c:pt>
                <c:pt idx="21">
                  <c:v>7.31</c:v>
                </c:pt>
                <c:pt idx="22">
                  <c:v>6.7</c:v>
                </c:pt>
                <c:pt idx="23">
                  <c:v>8.620000000000001</c:v>
                </c:pt>
                <c:pt idx="24">
                  <c:v>8.14</c:v>
                </c:pt>
                <c:pt idx="25">
                  <c:v>7.98</c:v>
                </c:pt>
                <c:pt idx="26">
                  <c:v>6.55</c:v>
                </c:pt>
                <c:pt idx="27">
                  <c:v>7.6099999999999985</c:v>
                </c:pt>
                <c:pt idx="28">
                  <c:v>7.09</c:v>
                </c:pt>
                <c:pt idx="29">
                  <c:v>6.63</c:v>
                </c:pt>
                <c:pt idx="30">
                  <c:v>4.7</c:v>
                </c:pt>
                <c:pt idx="31">
                  <c:v>4.71</c:v>
                </c:pt>
                <c:pt idx="32">
                  <c:v>7.72</c:v>
                </c:pt>
                <c:pt idx="33">
                  <c:v>4.08</c:v>
                </c:pt>
                <c:pt idx="34">
                  <c:v>3.62</c:v>
                </c:pt>
                <c:pt idx="35">
                  <c:v>4.59</c:v>
                </c:pt>
                <c:pt idx="36">
                  <c:v>3.8</c:v>
                </c:pt>
                <c:pt idx="37">
                  <c:v>3.54</c:v>
                </c:pt>
              </c:numCache>
            </c:numRef>
          </c:val>
        </c:ser>
        <c:ser>
          <c:idx val="3"/>
          <c:order val="3"/>
          <c:tx>
            <c:strRef>
              <c:f>'Page 12_Data'!$A$5</c:f>
              <c:strCache>
                <c:ptCount val="1"/>
                <c:pt idx="0">
                  <c:v>CC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'Page 11 Data'!$B$3:$AN$3</c:f>
              <c:strCache>
                <c:ptCount val="38"/>
                <c:pt idx="1">
                  <c:v>03:Q1</c:v>
                </c:pt>
                <c:pt idx="2">
                  <c:v>03:Q2</c:v>
                </c:pt>
                <c:pt idx="3">
                  <c:v>03:Q3</c:v>
                </c:pt>
                <c:pt idx="4">
                  <c:v>03:Q4</c:v>
                </c:pt>
                <c:pt idx="5">
                  <c:v>04:Q1</c:v>
                </c:pt>
                <c:pt idx="6">
                  <c:v>04:Q2</c:v>
                </c:pt>
                <c:pt idx="7">
                  <c:v>04:Q3</c:v>
                </c:pt>
                <c:pt idx="8">
                  <c:v>04:Q4</c:v>
                </c:pt>
                <c:pt idx="9">
                  <c:v>05:Q1</c:v>
                </c:pt>
                <c:pt idx="10">
                  <c:v>05:Q2</c:v>
                </c:pt>
                <c:pt idx="11">
                  <c:v>05:Q3</c:v>
                </c:pt>
                <c:pt idx="12">
                  <c:v>05:Q4</c:v>
                </c:pt>
                <c:pt idx="13">
                  <c:v>06:Q1</c:v>
                </c:pt>
                <c:pt idx="14">
                  <c:v>06:Q2</c:v>
                </c:pt>
                <c:pt idx="15">
                  <c:v>06:Q3</c:v>
                </c:pt>
                <c:pt idx="16">
                  <c:v>06:Q4</c:v>
                </c:pt>
                <c:pt idx="17">
                  <c:v>07:Q1</c:v>
                </c:pt>
                <c:pt idx="18">
                  <c:v>07:Q2</c:v>
                </c:pt>
                <c:pt idx="19">
                  <c:v>07:Q3</c:v>
                </c:pt>
                <c:pt idx="20">
                  <c:v>07:Q4</c:v>
                </c:pt>
                <c:pt idx="21">
                  <c:v>08:Q1</c:v>
                </c:pt>
                <c:pt idx="22">
                  <c:v>08:Q2</c:v>
                </c:pt>
                <c:pt idx="23">
                  <c:v>08:Q3</c:v>
                </c:pt>
                <c:pt idx="24">
                  <c:v>08:Q4</c:v>
                </c:pt>
                <c:pt idx="25">
                  <c:v>09:Q1</c:v>
                </c:pt>
                <c:pt idx="26">
                  <c:v>09:Q2</c:v>
                </c:pt>
                <c:pt idx="27">
                  <c:v>09:Q3</c:v>
                </c:pt>
                <c:pt idx="28">
                  <c:v>09:Q4</c:v>
                </c:pt>
                <c:pt idx="29">
                  <c:v>10:Q1</c:v>
                </c:pt>
                <c:pt idx="30">
                  <c:v>10:Q2</c:v>
                </c:pt>
                <c:pt idx="31">
                  <c:v>10:Q3</c:v>
                </c:pt>
                <c:pt idx="32">
                  <c:v>10:Q4</c:v>
                </c:pt>
                <c:pt idx="33">
                  <c:v>11:Q1</c:v>
                </c:pt>
                <c:pt idx="34">
                  <c:v>11:Q2</c:v>
                </c:pt>
                <c:pt idx="35">
                  <c:v>11:Q3</c:v>
                </c:pt>
                <c:pt idx="36">
                  <c:v>11:Q4</c:v>
                </c:pt>
                <c:pt idx="37">
                  <c:v>12:Q1</c:v>
                </c:pt>
              </c:strCache>
            </c:strRef>
          </c:cat>
          <c:val>
            <c:numRef>
              <c:f>'Page 12_Data'!$B$5:$AM$5</c:f>
              <c:numCache>
                <c:formatCode>0.00</c:formatCode>
                <c:ptCount val="38"/>
                <c:pt idx="1">
                  <c:v>15.92</c:v>
                </c:pt>
                <c:pt idx="2">
                  <c:v>17.939999999999994</c:v>
                </c:pt>
                <c:pt idx="3">
                  <c:v>13.65</c:v>
                </c:pt>
                <c:pt idx="4">
                  <c:v>19.43</c:v>
                </c:pt>
                <c:pt idx="5">
                  <c:v>14.54</c:v>
                </c:pt>
                <c:pt idx="6">
                  <c:v>11.98</c:v>
                </c:pt>
                <c:pt idx="7">
                  <c:v>11.98</c:v>
                </c:pt>
                <c:pt idx="8">
                  <c:v>16.64</c:v>
                </c:pt>
                <c:pt idx="9">
                  <c:v>12.46</c:v>
                </c:pt>
                <c:pt idx="10">
                  <c:v>12.13</c:v>
                </c:pt>
                <c:pt idx="11">
                  <c:v>12.23</c:v>
                </c:pt>
                <c:pt idx="12">
                  <c:v>11.96</c:v>
                </c:pt>
                <c:pt idx="13">
                  <c:v>11.14</c:v>
                </c:pt>
                <c:pt idx="14">
                  <c:v>13.16</c:v>
                </c:pt>
                <c:pt idx="15">
                  <c:v>11.850000000000003</c:v>
                </c:pt>
                <c:pt idx="16">
                  <c:v>15.53</c:v>
                </c:pt>
                <c:pt idx="17">
                  <c:v>12.74</c:v>
                </c:pt>
                <c:pt idx="18">
                  <c:v>13.4</c:v>
                </c:pt>
                <c:pt idx="19">
                  <c:v>13.76</c:v>
                </c:pt>
                <c:pt idx="20">
                  <c:v>15.64</c:v>
                </c:pt>
                <c:pt idx="21">
                  <c:v>18.82</c:v>
                </c:pt>
                <c:pt idx="22">
                  <c:v>21.4</c:v>
                </c:pt>
                <c:pt idx="23">
                  <c:v>18.02</c:v>
                </c:pt>
                <c:pt idx="24">
                  <c:v>21.37</c:v>
                </c:pt>
                <c:pt idx="25">
                  <c:v>25.19</c:v>
                </c:pt>
                <c:pt idx="26">
                  <c:v>21.23</c:v>
                </c:pt>
                <c:pt idx="27">
                  <c:v>19.82</c:v>
                </c:pt>
                <c:pt idx="28">
                  <c:v>22.979999999999993</c:v>
                </c:pt>
                <c:pt idx="29">
                  <c:v>22.39</c:v>
                </c:pt>
                <c:pt idx="30">
                  <c:v>18.3</c:v>
                </c:pt>
                <c:pt idx="31">
                  <c:v>14.6</c:v>
                </c:pt>
                <c:pt idx="32">
                  <c:v>15.62</c:v>
                </c:pt>
                <c:pt idx="33">
                  <c:v>13.06</c:v>
                </c:pt>
                <c:pt idx="34">
                  <c:v>10.77</c:v>
                </c:pt>
                <c:pt idx="35">
                  <c:v>10.57</c:v>
                </c:pt>
                <c:pt idx="36">
                  <c:v>12.72</c:v>
                </c:pt>
                <c:pt idx="37">
                  <c:v>9.52</c:v>
                </c:pt>
              </c:numCache>
            </c:numRef>
          </c:val>
        </c:ser>
        <c:ser>
          <c:idx val="4"/>
          <c:order val="4"/>
          <c:tx>
            <c:strRef>
              <c:f>'Page 12_Data'!$A$8</c:f>
              <c:strCache>
                <c:ptCount val="1"/>
                <c:pt idx="0">
                  <c:v>STUDENT LOAN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'Page 11 Data'!$B$3:$AN$3</c:f>
              <c:strCache>
                <c:ptCount val="38"/>
                <c:pt idx="1">
                  <c:v>03:Q1</c:v>
                </c:pt>
                <c:pt idx="2">
                  <c:v>03:Q2</c:v>
                </c:pt>
                <c:pt idx="3">
                  <c:v>03:Q3</c:v>
                </c:pt>
                <c:pt idx="4">
                  <c:v>03:Q4</c:v>
                </c:pt>
                <c:pt idx="5">
                  <c:v>04:Q1</c:v>
                </c:pt>
                <c:pt idx="6">
                  <c:v>04:Q2</c:v>
                </c:pt>
                <c:pt idx="7">
                  <c:v>04:Q3</c:v>
                </c:pt>
                <c:pt idx="8">
                  <c:v>04:Q4</c:v>
                </c:pt>
                <c:pt idx="9">
                  <c:v>05:Q1</c:v>
                </c:pt>
                <c:pt idx="10">
                  <c:v>05:Q2</c:v>
                </c:pt>
                <c:pt idx="11">
                  <c:v>05:Q3</c:v>
                </c:pt>
                <c:pt idx="12">
                  <c:v>05:Q4</c:v>
                </c:pt>
                <c:pt idx="13">
                  <c:v>06:Q1</c:v>
                </c:pt>
                <c:pt idx="14">
                  <c:v>06:Q2</c:v>
                </c:pt>
                <c:pt idx="15">
                  <c:v>06:Q3</c:v>
                </c:pt>
                <c:pt idx="16">
                  <c:v>06:Q4</c:v>
                </c:pt>
                <c:pt idx="17">
                  <c:v>07:Q1</c:v>
                </c:pt>
                <c:pt idx="18">
                  <c:v>07:Q2</c:v>
                </c:pt>
                <c:pt idx="19">
                  <c:v>07:Q3</c:v>
                </c:pt>
                <c:pt idx="20">
                  <c:v>07:Q4</c:v>
                </c:pt>
                <c:pt idx="21">
                  <c:v>08:Q1</c:v>
                </c:pt>
                <c:pt idx="22">
                  <c:v>08:Q2</c:v>
                </c:pt>
                <c:pt idx="23">
                  <c:v>08:Q3</c:v>
                </c:pt>
                <c:pt idx="24">
                  <c:v>08:Q4</c:v>
                </c:pt>
                <c:pt idx="25">
                  <c:v>09:Q1</c:v>
                </c:pt>
                <c:pt idx="26">
                  <c:v>09:Q2</c:v>
                </c:pt>
                <c:pt idx="27">
                  <c:v>09:Q3</c:v>
                </c:pt>
                <c:pt idx="28">
                  <c:v>09:Q4</c:v>
                </c:pt>
                <c:pt idx="29">
                  <c:v>10:Q1</c:v>
                </c:pt>
                <c:pt idx="30">
                  <c:v>10:Q2</c:v>
                </c:pt>
                <c:pt idx="31">
                  <c:v>10:Q3</c:v>
                </c:pt>
                <c:pt idx="32">
                  <c:v>10:Q4</c:v>
                </c:pt>
                <c:pt idx="33">
                  <c:v>11:Q1</c:v>
                </c:pt>
                <c:pt idx="34">
                  <c:v>11:Q2</c:v>
                </c:pt>
                <c:pt idx="35">
                  <c:v>11:Q3</c:v>
                </c:pt>
                <c:pt idx="36">
                  <c:v>11:Q4</c:v>
                </c:pt>
                <c:pt idx="37">
                  <c:v>12:Q1</c:v>
                </c:pt>
              </c:strCache>
            </c:strRef>
          </c:cat>
          <c:val>
            <c:numRef>
              <c:f>'Page 12_Data'!$B$8:$AM$8</c:f>
              <c:numCache>
                <c:formatCode>0.00</c:formatCode>
                <c:ptCount val="38"/>
                <c:pt idx="1">
                  <c:v>4.3010000000000002</c:v>
                </c:pt>
                <c:pt idx="2">
                  <c:v>3.8929999999999989</c:v>
                </c:pt>
                <c:pt idx="3">
                  <c:v>3.5149999999999997</c:v>
                </c:pt>
                <c:pt idx="4">
                  <c:v>3.7909999999999999</c:v>
                </c:pt>
                <c:pt idx="5">
                  <c:v>3.6930000000000001</c:v>
                </c:pt>
                <c:pt idx="6">
                  <c:v>3.8289999999999997</c:v>
                </c:pt>
                <c:pt idx="7">
                  <c:v>7.3279999999999976</c:v>
                </c:pt>
                <c:pt idx="8">
                  <c:v>5.6379999999999981</c:v>
                </c:pt>
                <c:pt idx="9">
                  <c:v>6.2779999999999996</c:v>
                </c:pt>
                <c:pt idx="10">
                  <c:v>7.5549999999999979</c:v>
                </c:pt>
                <c:pt idx="11">
                  <c:v>6.5439999999999996</c:v>
                </c:pt>
                <c:pt idx="12">
                  <c:v>6.1439999999999984</c:v>
                </c:pt>
                <c:pt idx="13">
                  <c:v>7.3890000000000002</c:v>
                </c:pt>
                <c:pt idx="14">
                  <c:v>7.95</c:v>
                </c:pt>
                <c:pt idx="15">
                  <c:v>9.25</c:v>
                </c:pt>
                <c:pt idx="16">
                  <c:v>9.9290000000000003</c:v>
                </c:pt>
                <c:pt idx="17">
                  <c:v>9.4930000000000003</c:v>
                </c:pt>
                <c:pt idx="18">
                  <c:v>11.015000000000002</c:v>
                </c:pt>
                <c:pt idx="19">
                  <c:v>9.93</c:v>
                </c:pt>
                <c:pt idx="20">
                  <c:v>11.105</c:v>
                </c:pt>
                <c:pt idx="21">
                  <c:v>11.193</c:v>
                </c:pt>
                <c:pt idx="22">
                  <c:v>10.667</c:v>
                </c:pt>
                <c:pt idx="23">
                  <c:v>11.228999999999999</c:v>
                </c:pt>
                <c:pt idx="24">
                  <c:v>12.75</c:v>
                </c:pt>
                <c:pt idx="25">
                  <c:v>13.393000000000002</c:v>
                </c:pt>
                <c:pt idx="26">
                  <c:v>13.524000000000001</c:v>
                </c:pt>
                <c:pt idx="27">
                  <c:v>13.915000000000003</c:v>
                </c:pt>
                <c:pt idx="28">
                  <c:v>14.544</c:v>
                </c:pt>
                <c:pt idx="29">
                  <c:v>15.146000000000001</c:v>
                </c:pt>
                <c:pt idx="30">
                  <c:v>17.097000000000001</c:v>
                </c:pt>
                <c:pt idx="31">
                  <c:v>16.576000000000001</c:v>
                </c:pt>
                <c:pt idx="32">
                  <c:v>16.177000000000007</c:v>
                </c:pt>
                <c:pt idx="33">
                  <c:v>17.071999999999999</c:v>
                </c:pt>
                <c:pt idx="34">
                  <c:v>17.782999999999991</c:v>
                </c:pt>
                <c:pt idx="35">
                  <c:v>18.001999999999999</c:v>
                </c:pt>
                <c:pt idx="36">
                  <c:v>20.407</c:v>
                </c:pt>
                <c:pt idx="37">
                  <c:v>20.501000000000001</c:v>
                </c:pt>
              </c:numCache>
            </c:numRef>
          </c:val>
        </c:ser>
        <c:ser>
          <c:idx val="5"/>
          <c:order val="5"/>
          <c:tx>
            <c:strRef>
              <c:f>'Page 12_Data'!$A$9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cat>
            <c:strRef>
              <c:f>'Page 11 Data'!$B$3:$AN$3</c:f>
              <c:strCache>
                <c:ptCount val="38"/>
                <c:pt idx="1">
                  <c:v>03:Q1</c:v>
                </c:pt>
                <c:pt idx="2">
                  <c:v>03:Q2</c:v>
                </c:pt>
                <c:pt idx="3">
                  <c:v>03:Q3</c:v>
                </c:pt>
                <c:pt idx="4">
                  <c:v>03:Q4</c:v>
                </c:pt>
                <c:pt idx="5">
                  <c:v>04:Q1</c:v>
                </c:pt>
                <c:pt idx="6">
                  <c:v>04:Q2</c:v>
                </c:pt>
                <c:pt idx="7">
                  <c:v>04:Q3</c:v>
                </c:pt>
                <c:pt idx="8">
                  <c:v>04:Q4</c:v>
                </c:pt>
                <c:pt idx="9">
                  <c:v>05:Q1</c:v>
                </c:pt>
                <c:pt idx="10">
                  <c:v>05:Q2</c:v>
                </c:pt>
                <c:pt idx="11">
                  <c:v>05:Q3</c:v>
                </c:pt>
                <c:pt idx="12">
                  <c:v>05:Q4</c:v>
                </c:pt>
                <c:pt idx="13">
                  <c:v>06:Q1</c:v>
                </c:pt>
                <c:pt idx="14">
                  <c:v>06:Q2</c:v>
                </c:pt>
                <c:pt idx="15">
                  <c:v>06:Q3</c:v>
                </c:pt>
                <c:pt idx="16">
                  <c:v>06:Q4</c:v>
                </c:pt>
                <c:pt idx="17">
                  <c:v>07:Q1</c:v>
                </c:pt>
                <c:pt idx="18">
                  <c:v>07:Q2</c:v>
                </c:pt>
                <c:pt idx="19">
                  <c:v>07:Q3</c:v>
                </c:pt>
                <c:pt idx="20">
                  <c:v>07:Q4</c:v>
                </c:pt>
                <c:pt idx="21">
                  <c:v>08:Q1</c:v>
                </c:pt>
                <c:pt idx="22">
                  <c:v>08:Q2</c:v>
                </c:pt>
                <c:pt idx="23">
                  <c:v>08:Q3</c:v>
                </c:pt>
                <c:pt idx="24">
                  <c:v>08:Q4</c:v>
                </c:pt>
                <c:pt idx="25">
                  <c:v>09:Q1</c:v>
                </c:pt>
                <c:pt idx="26">
                  <c:v>09:Q2</c:v>
                </c:pt>
                <c:pt idx="27">
                  <c:v>09:Q3</c:v>
                </c:pt>
                <c:pt idx="28">
                  <c:v>09:Q4</c:v>
                </c:pt>
                <c:pt idx="29">
                  <c:v>10:Q1</c:v>
                </c:pt>
                <c:pt idx="30">
                  <c:v>10:Q2</c:v>
                </c:pt>
                <c:pt idx="31">
                  <c:v>10:Q3</c:v>
                </c:pt>
                <c:pt idx="32">
                  <c:v>10:Q4</c:v>
                </c:pt>
                <c:pt idx="33">
                  <c:v>11:Q1</c:v>
                </c:pt>
                <c:pt idx="34">
                  <c:v>11:Q2</c:v>
                </c:pt>
                <c:pt idx="35">
                  <c:v>11:Q3</c:v>
                </c:pt>
                <c:pt idx="36">
                  <c:v>11:Q4</c:v>
                </c:pt>
                <c:pt idx="37">
                  <c:v>12:Q1</c:v>
                </c:pt>
              </c:strCache>
            </c:strRef>
          </c:cat>
          <c:val>
            <c:numRef>
              <c:f>'Page 12_Data'!$B$9:$AM$9</c:f>
              <c:numCache>
                <c:formatCode>0.00</c:formatCode>
                <c:ptCount val="38"/>
                <c:pt idx="1">
                  <c:v>8.360000000000003</c:v>
                </c:pt>
                <c:pt idx="2">
                  <c:v>7.28</c:v>
                </c:pt>
                <c:pt idx="3">
                  <c:v>7.4</c:v>
                </c:pt>
                <c:pt idx="4">
                  <c:v>8.3000000000000007</c:v>
                </c:pt>
                <c:pt idx="5">
                  <c:v>8.42</c:v>
                </c:pt>
                <c:pt idx="6">
                  <c:v>6.56</c:v>
                </c:pt>
                <c:pt idx="7">
                  <c:v>6.04</c:v>
                </c:pt>
                <c:pt idx="8">
                  <c:v>6.85</c:v>
                </c:pt>
                <c:pt idx="9">
                  <c:v>5.57</c:v>
                </c:pt>
                <c:pt idx="10">
                  <c:v>4.75</c:v>
                </c:pt>
                <c:pt idx="11">
                  <c:v>5.75</c:v>
                </c:pt>
                <c:pt idx="12">
                  <c:v>6.1599999999999984</c:v>
                </c:pt>
                <c:pt idx="13">
                  <c:v>5.53</c:v>
                </c:pt>
                <c:pt idx="14">
                  <c:v>5.0999999999999996</c:v>
                </c:pt>
                <c:pt idx="15">
                  <c:v>4.83</c:v>
                </c:pt>
                <c:pt idx="16">
                  <c:v>5.21</c:v>
                </c:pt>
                <c:pt idx="17">
                  <c:v>5.63</c:v>
                </c:pt>
                <c:pt idx="18">
                  <c:v>6.49</c:v>
                </c:pt>
                <c:pt idx="19">
                  <c:v>6.6</c:v>
                </c:pt>
                <c:pt idx="20">
                  <c:v>6.72</c:v>
                </c:pt>
                <c:pt idx="21">
                  <c:v>7.68</c:v>
                </c:pt>
                <c:pt idx="22">
                  <c:v>6.42</c:v>
                </c:pt>
                <c:pt idx="23">
                  <c:v>9.860000000000003</c:v>
                </c:pt>
                <c:pt idx="24">
                  <c:v>9.33</c:v>
                </c:pt>
                <c:pt idx="25">
                  <c:v>9.75</c:v>
                </c:pt>
                <c:pt idx="26">
                  <c:v>7.6899999999999995</c:v>
                </c:pt>
                <c:pt idx="27">
                  <c:v>8.3500000000000032</c:v>
                </c:pt>
                <c:pt idx="28">
                  <c:v>8.59</c:v>
                </c:pt>
                <c:pt idx="29">
                  <c:v>9.08</c:v>
                </c:pt>
                <c:pt idx="30">
                  <c:v>7.45</c:v>
                </c:pt>
                <c:pt idx="31">
                  <c:v>9.8500000000000032</c:v>
                </c:pt>
                <c:pt idx="32">
                  <c:v>7.38</c:v>
                </c:pt>
                <c:pt idx="33">
                  <c:v>5.49</c:v>
                </c:pt>
                <c:pt idx="34">
                  <c:v>7.42</c:v>
                </c:pt>
                <c:pt idx="35">
                  <c:v>9.08</c:v>
                </c:pt>
                <c:pt idx="36">
                  <c:v>5.33</c:v>
                </c:pt>
                <c:pt idx="37">
                  <c:v>4.07</c:v>
                </c:pt>
              </c:numCache>
            </c:numRef>
          </c:val>
        </c:ser>
        <c:ser>
          <c:idx val="6"/>
          <c:order val="6"/>
          <c:tx>
            <c:strRef>
              <c:f>'Page 12_Data'!$A$10</c:f>
              <c:strCache>
                <c:ptCount val="1"/>
                <c:pt idx="0">
                  <c:v>ALL</c:v>
                </c:pt>
              </c:strCache>
            </c:strRef>
          </c:tx>
          <c:spPr>
            <a:noFill/>
          </c:spPr>
          <c:cat>
            <c:strRef>
              <c:f>'Page 11 Data'!$B$3:$AN$3</c:f>
              <c:strCache>
                <c:ptCount val="38"/>
                <c:pt idx="1">
                  <c:v>03:Q1</c:v>
                </c:pt>
                <c:pt idx="2">
                  <c:v>03:Q2</c:v>
                </c:pt>
                <c:pt idx="3">
                  <c:v>03:Q3</c:v>
                </c:pt>
                <c:pt idx="4">
                  <c:v>03:Q4</c:v>
                </c:pt>
                <c:pt idx="5">
                  <c:v>04:Q1</c:v>
                </c:pt>
                <c:pt idx="6">
                  <c:v>04:Q2</c:v>
                </c:pt>
                <c:pt idx="7">
                  <c:v>04:Q3</c:v>
                </c:pt>
                <c:pt idx="8">
                  <c:v>04:Q4</c:v>
                </c:pt>
                <c:pt idx="9">
                  <c:v>05:Q1</c:v>
                </c:pt>
                <c:pt idx="10">
                  <c:v>05:Q2</c:v>
                </c:pt>
                <c:pt idx="11">
                  <c:v>05:Q3</c:v>
                </c:pt>
                <c:pt idx="12">
                  <c:v>05:Q4</c:v>
                </c:pt>
                <c:pt idx="13">
                  <c:v>06:Q1</c:v>
                </c:pt>
                <c:pt idx="14">
                  <c:v>06:Q2</c:v>
                </c:pt>
                <c:pt idx="15">
                  <c:v>06:Q3</c:v>
                </c:pt>
                <c:pt idx="16">
                  <c:v>06:Q4</c:v>
                </c:pt>
                <c:pt idx="17">
                  <c:v>07:Q1</c:v>
                </c:pt>
                <c:pt idx="18">
                  <c:v>07:Q2</c:v>
                </c:pt>
                <c:pt idx="19">
                  <c:v>07:Q3</c:v>
                </c:pt>
                <c:pt idx="20">
                  <c:v>07:Q4</c:v>
                </c:pt>
                <c:pt idx="21">
                  <c:v>08:Q1</c:v>
                </c:pt>
                <c:pt idx="22">
                  <c:v>08:Q2</c:v>
                </c:pt>
                <c:pt idx="23">
                  <c:v>08:Q3</c:v>
                </c:pt>
                <c:pt idx="24">
                  <c:v>08:Q4</c:v>
                </c:pt>
                <c:pt idx="25">
                  <c:v>09:Q1</c:v>
                </c:pt>
                <c:pt idx="26">
                  <c:v>09:Q2</c:v>
                </c:pt>
                <c:pt idx="27">
                  <c:v>09:Q3</c:v>
                </c:pt>
                <c:pt idx="28">
                  <c:v>09:Q4</c:v>
                </c:pt>
                <c:pt idx="29">
                  <c:v>10:Q1</c:v>
                </c:pt>
                <c:pt idx="30">
                  <c:v>10:Q2</c:v>
                </c:pt>
                <c:pt idx="31">
                  <c:v>10:Q3</c:v>
                </c:pt>
                <c:pt idx="32">
                  <c:v>10:Q4</c:v>
                </c:pt>
                <c:pt idx="33">
                  <c:v>11:Q1</c:v>
                </c:pt>
                <c:pt idx="34">
                  <c:v>11:Q2</c:v>
                </c:pt>
                <c:pt idx="35">
                  <c:v>11:Q3</c:v>
                </c:pt>
                <c:pt idx="36">
                  <c:v>11:Q4</c:v>
                </c:pt>
                <c:pt idx="37">
                  <c:v>12:Q1</c:v>
                </c:pt>
              </c:strCache>
            </c:strRef>
          </c:cat>
          <c:val>
            <c:numRef>
              <c:f>'Page 12_Data'!$B$10:$AM$10</c:f>
              <c:numCache>
                <c:formatCode>0.00</c:formatCode>
                <c:ptCount val="38"/>
                <c:pt idx="1">
                  <c:v>55.251000000000005</c:v>
                </c:pt>
                <c:pt idx="2">
                  <c:v>54.383000000000003</c:v>
                </c:pt>
                <c:pt idx="3">
                  <c:v>50.045000000000002</c:v>
                </c:pt>
                <c:pt idx="4">
                  <c:v>61.010999999999996</c:v>
                </c:pt>
                <c:pt idx="5">
                  <c:v>52.20300000000001</c:v>
                </c:pt>
                <c:pt idx="6">
                  <c:v>46.729000000000013</c:v>
                </c:pt>
                <c:pt idx="7">
                  <c:v>56.638000000000012</c:v>
                </c:pt>
                <c:pt idx="8">
                  <c:v>60.608000000000011</c:v>
                </c:pt>
                <c:pt idx="9">
                  <c:v>52.138000000000012</c:v>
                </c:pt>
                <c:pt idx="10">
                  <c:v>49.655000000000001</c:v>
                </c:pt>
                <c:pt idx="11">
                  <c:v>55.474000000000004</c:v>
                </c:pt>
                <c:pt idx="12">
                  <c:v>55.924000000000007</c:v>
                </c:pt>
                <c:pt idx="13">
                  <c:v>57.659000000000006</c:v>
                </c:pt>
                <c:pt idx="14">
                  <c:v>56.260000000000012</c:v>
                </c:pt>
                <c:pt idx="15">
                  <c:v>76.899999999999991</c:v>
                </c:pt>
                <c:pt idx="16">
                  <c:v>85.878999999999962</c:v>
                </c:pt>
                <c:pt idx="17">
                  <c:v>97.892999999999986</c:v>
                </c:pt>
                <c:pt idx="18">
                  <c:v>109.535</c:v>
                </c:pt>
                <c:pt idx="19">
                  <c:v>136.17999999999998</c:v>
                </c:pt>
                <c:pt idx="20">
                  <c:v>171.495</c:v>
                </c:pt>
                <c:pt idx="21">
                  <c:v>202.65300000000002</c:v>
                </c:pt>
                <c:pt idx="22">
                  <c:v>181.82700000000003</c:v>
                </c:pt>
                <c:pt idx="23">
                  <c:v>225.50900000000001</c:v>
                </c:pt>
                <c:pt idx="24">
                  <c:v>250.59</c:v>
                </c:pt>
                <c:pt idx="25">
                  <c:v>292.81299999999999</c:v>
                </c:pt>
                <c:pt idx="26">
                  <c:v>265.31399999999985</c:v>
                </c:pt>
                <c:pt idx="27">
                  <c:v>222.845</c:v>
                </c:pt>
                <c:pt idx="28">
                  <c:v>243.60399999999998</c:v>
                </c:pt>
                <c:pt idx="29">
                  <c:v>237.41600000000003</c:v>
                </c:pt>
                <c:pt idx="30">
                  <c:v>202.35700000000006</c:v>
                </c:pt>
                <c:pt idx="31">
                  <c:v>192.35600000000005</c:v>
                </c:pt>
                <c:pt idx="32">
                  <c:v>189.73699999999997</c:v>
                </c:pt>
                <c:pt idx="33">
                  <c:v>169.59200000000001</c:v>
                </c:pt>
                <c:pt idx="34">
                  <c:v>137.18300000000002</c:v>
                </c:pt>
                <c:pt idx="35">
                  <c:v>158.52200000000008</c:v>
                </c:pt>
                <c:pt idx="36">
                  <c:v>159.20700000000002</c:v>
                </c:pt>
                <c:pt idx="37">
                  <c:v>145.541</c:v>
                </c:pt>
              </c:numCache>
            </c:numRef>
          </c:val>
        </c:ser>
        <c:gapWidth val="16"/>
        <c:overlap val="100"/>
        <c:axId val="129161472"/>
        <c:axId val="129048576"/>
      </c:barChart>
      <c:barChart>
        <c:barDir val="col"/>
        <c:grouping val="stacked"/>
        <c:ser>
          <c:idx val="7"/>
          <c:order val="7"/>
          <c:tx>
            <c:v>secondary</c:v>
          </c:tx>
          <c:cat>
            <c:strRef>
              <c:f>'Page 12_Data'!$C$3:$BC$3</c:f>
              <c:strCache>
                <c:ptCount val="3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</c:strCache>
            </c:str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gapWidth val="16"/>
        <c:overlap val="100"/>
        <c:axId val="129050112"/>
        <c:axId val="129051648"/>
      </c:barChart>
      <c:dateAx>
        <c:axId val="1291614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9048576"/>
        <c:crosses val="autoZero"/>
        <c:lblOffset val="100"/>
        <c:baseTimeUnit val="days"/>
        <c:majorUnit val="4"/>
        <c:majorTimeUnit val="days"/>
        <c:minorUnit val="4"/>
        <c:minorTimeUnit val="days"/>
      </c:dateAx>
      <c:valAx>
        <c:axId val="129048576"/>
        <c:scaling>
          <c:orientation val="minMax"/>
          <c:max val="350"/>
        </c:scaling>
        <c:axPos val="l"/>
        <c:numFmt formatCode="#,##0" sourceLinked="0"/>
        <c:majorTickMark val="in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9161472"/>
        <c:crosses val="autoZero"/>
        <c:crossBetween val="midCat"/>
        <c:majorUnit val="50"/>
      </c:valAx>
      <c:catAx>
        <c:axId val="129050112"/>
        <c:scaling>
          <c:orientation val="minMax"/>
        </c:scaling>
        <c:delete val="1"/>
        <c:axPos val="b"/>
        <c:tickLblPos val="none"/>
        <c:crossAx val="129051648"/>
        <c:crosses val="autoZero"/>
        <c:auto val="1"/>
        <c:lblAlgn val="ctr"/>
        <c:lblOffset val="100"/>
      </c:catAx>
      <c:valAx>
        <c:axId val="129051648"/>
        <c:scaling>
          <c:orientation val="minMax"/>
          <c:max val="350"/>
          <c:min val="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29050112"/>
        <c:crosses val="max"/>
        <c:crossBetween val="midCat"/>
        <c:majorUnit val="50"/>
      </c:valAx>
      <c:spPr>
        <a:noFill/>
        <a:ln>
          <a:solidFill>
            <a:sysClr val="windowText" lastClr="000000"/>
          </a:solidFill>
        </a:ln>
      </c:spPr>
    </c:plotArea>
    <c:legend>
      <c:legendPos val="b"/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5.6513382354217864E-2"/>
          <c:y val="0.16144865982661274"/>
          <c:w val="0.88615058729566121"/>
          <c:h val="4.3401256661099133E-2"/>
        </c:manualLayout>
      </c:layout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# sl</a:t>
            </a:r>
            <a:r>
              <a:rPr lang="en-US" baseline="0"/>
              <a:t> borrower (millions)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2"/>
          <c:order val="0"/>
          <c:tx>
            <c:strRef>
              <c:f>Sheet1!$A$11</c:f>
              <c:strCache>
                <c:ptCount val="1"/>
                <c:pt idx="0">
                  <c:v>&lt;30</c:v>
                </c:pt>
              </c:strCache>
            </c:strRef>
          </c:tx>
          <c:cat>
            <c:strRef>
              <c:f>Sheet1!$B$8:$AD$8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Sheet1!$B$11:$AD$11</c:f>
              <c:numCache>
                <c:formatCode>General</c:formatCode>
                <c:ptCount val="29"/>
                <c:pt idx="0">
                  <c:v>10.770300000000001</c:v>
                </c:pt>
                <c:pt idx="1">
                  <c:v>10.9772</c:v>
                </c:pt>
                <c:pt idx="2">
                  <c:v>11.180400000000002</c:v>
                </c:pt>
                <c:pt idx="3">
                  <c:v>12.048299699999999</c:v>
                </c:pt>
                <c:pt idx="4">
                  <c:v>11.422600000000005</c:v>
                </c:pt>
                <c:pt idx="5">
                  <c:v>11.5549</c:v>
                </c:pt>
                <c:pt idx="6">
                  <c:v>11.843999700000001</c:v>
                </c:pt>
                <c:pt idx="7">
                  <c:v>12.912600000000005</c:v>
                </c:pt>
                <c:pt idx="8">
                  <c:v>12.081200000000001</c:v>
                </c:pt>
                <c:pt idx="9">
                  <c:v>12.171800000000001</c:v>
                </c:pt>
                <c:pt idx="10">
                  <c:v>12.487500000000002</c:v>
                </c:pt>
                <c:pt idx="11">
                  <c:v>13.385800000000003</c:v>
                </c:pt>
                <c:pt idx="12">
                  <c:v>12.5661</c:v>
                </c:pt>
                <c:pt idx="13">
                  <c:v>12.6334</c:v>
                </c:pt>
                <c:pt idx="14">
                  <c:v>13.2597</c:v>
                </c:pt>
                <c:pt idx="15">
                  <c:v>14.2029</c:v>
                </c:pt>
                <c:pt idx="16">
                  <c:v>13.4048</c:v>
                </c:pt>
                <c:pt idx="17">
                  <c:v>13.664400000000002</c:v>
                </c:pt>
                <c:pt idx="18">
                  <c:v>14.1248</c:v>
                </c:pt>
                <c:pt idx="19">
                  <c:v>15.2974</c:v>
                </c:pt>
                <c:pt idx="20">
                  <c:v>14.2742</c:v>
                </c:pt>
                <c:pt idx="21">
                  <c:v>14.410400000000003</c:v>
                </c:pt>
                <c:pt idx="22">
                  <c:v>14.8141</c:v>
                </c:pt>
                <c:pt idx="23">
                  <c:v>16.1402</c:v>
                </c:pt>
                <c:pt idx="24">
                  <c:v>14.972200000000004</c:v>
                </c:pt>
                <c:pt idx="25">
                  <c:v>15.1135</c:v>
                </c:pt>
                <c:pt idx="26">
                  <c:v>15.2357</c:v>
                </c:pt>
                <c:pt idx="27">
                  <c:v>15.4476</c:v>
                </c:pt>
                <c:pt idx="28">
                  <c:v>14.029200000000001</c:v>
                </c:pt>
              </c:numCache>
            </c:numRef>
          </c:val>
        </c:ser>
        <c:ser>
          <c:idx val="3"/>
          <c:order val="1"/>
          <c:tx>
            <c:strRef>
              <c:f>Sheet1!$A$12</c:f>
              <c:strCache>
                <c:ptCount val="1"/>
                <c:pt idx="0">
                  <c:v>30-39</c:v>
                </c:pt>
              </c:strCache>
            </c:strRef>
          </c:tx>
          <c:cat>
            <c:strRef>
              <c:f>Sheet1!$B$8:$AD$8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Sheet1!$B$12:$AD$12</c:f>
              <c:numCache>
                <c:formatCode>General</c:formatCode>
                <c:ptCount val="29"/>
                <c:pt idx="0">
                  <c:v>6.1931997999999995</c:v>
                </c:pt>
                <c:pt idx="1">
                  <c:v>6.1761998</c:v>
                </c:pt>
                <c:pt idx="2">
                  <c:v>6.0876998000000002</c:v>
                </c:pt>
                <c:pt idx="3">
                  <c:v>6.1151997999999983</c:v>
                </c:pt>
                <c:pt idx="4">
                  <c:v>6.6628997999999982</c:v>
                </c:pt>
                <c:pt idx="5">
                  <c:v>6.5766998000000019</c:v>
                </c:pt>
                <c:pt idx="6">
                  <c:v>6.5084998000000001</c:v>
                </c:pt>
                <c:pt idx="7">
                  <c:v>6.7452998300000004</c:v>
                </c:pt>
                <c:pt idx="8">
                  <c:v>7.2748998</c:v>
                </c:pt>
                <c:pt idx="9">
                  <c:v>7.2240997999999985</c:v>
                </c:pt>
                <c:pt idx="10">
                  <c:v>7.2059997999999998</c:v>
                </c:pt>
                <c:pt idx="11">
                  <c:v>7.2156998000000003</c:v>
                </c:pt>
                <c:pt idx="12">
                  <c:v>7.8245997999999979</c:v>
                </c:pt>
                <c:pt idx="13">
                  <c:v>7.7992998000000018</c:v>
                </c:pt>
                <c:pt idx="14">
                  <c:v>7.8843997999999997</c:v>
                </c:pt>
                <c:pt idx="15">
                  <c:v>8.0454998000000035</c:v>
                </c:pt>
                <c:pt idx="16">
                  <c:v>8.6989997799999994</c:v>
                </c:pt>
                <c:pt idx="17">
                  <c:v>8.7186997799999997</c:v>
                </c:pt>
                <c:pt idx="18">
                  <c:v>8.7445997999999996</c:v>
                </c:pt>
                <c:pt idx="19">
                  <c:v>8.8324998000000043</c:v>
                </c:pt>
                <c:pt idx="20">
                  <c:v>9.5029997600000016</c:v>
                </c:pt>
                <c:pt idx="21">
                  <c:v>9.4560998000000041</c:v>
                </c:pt>
                <c:pt idx="22">
                  <c:v>9.4216998000000007</c:v>
                </c:pt>
                <c:pt idx="23">
                  <c:v>9.595599800000004</c:v>
                </c:pt>
                <c:pt idx="24">
                  <c:v>10.166700000000002</c:v>
                </c:pt>
                <c:pt idx="25">
                  <c:v>10.1462</c:v>
                </c:pt>
                <c:pt idx="26">
                  <c:v>10.0374</c:v>
                </c:pt>
                <c:pt idx="27">
                  <c:v>9.8393998000000007</c:v>
                </c:pt>
                <c:pt idx="28">
                  <c:v>10.5985</c:v>
                </c:pt>
              </c:numCache>
            </c:numRef>
          </c:val>
        </c:ser>
        <c:ser>
          <c:idx val="4"/>
          <c:order val="2"/>
          <c:tx>
            <c:strRef>
              <c:f>Sheet1!$A$13</c:f>
              <c:strCache>
                <c:ptCount val="1"/>
                <c:pt idx="0">
                  <c:v>40-49</c:v>
                </c:pt>
              </c:strCache>
            </c:strRef>
          </c:tx>
          <c:cat>
            <c:strRef>
              <c:f>Sheet1!$B$8:$AD$8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Sheet1!$B$13:$AD$13</c:f>
              <c:numCache>
                <c:formatCode>General</c:formatCode>
                <c:ptCount val="29"/>
                <c:pt idx="0">
                  <c:v>3.2518998999999997</c:v>
                </c:pt>
                <c:pt idx="1">
                  <c:v>3.2769998999999999</c:v>
                </c:pt>
                <c:pt idx="2">
                  <c:v>3.3090998999999992</c:v>
                </c:pt>
                <c:pt idx="3">
                  <c:v>3.452499899999999</c:v>
                </c:pt>
                <c:pt idx="4">
                  <c:v>3.5452999099999998</c:v>
                </c:pt>
                <c:pt idx="5">
                  <c:v>3.5605999100000001</c:v>
                </c:pt>
                <c:pt idx="6">
                  <c:v>3.596899899999999</c:v>
                </c:pt>
                <c:pt idx="7">
                  <c:v>3.851699899999999</c:v>
                </c:pt>
                <c:pt idx="8">
                  <c:v>3.8831999000000001</c:v>
                </c:pt>
                <c:pt idx="9">
                  <c:v>3.8704998999999991</c:v>
                </c:pt>
                <c:pt idx="10">
                  <c:v>3.9337998999999999</c:v>
                </c:pt>
                <c:pt idx="11">
                  <c:v>4.076399900000002</c:v>
                </c:pt>
                <c:pt idx="12">
                  <c:v>4.1585998999999978</c:v>
                </c:pt>
                <c:pt idx="13">
                  <c:v>4.156999899999998</c:v>
                </c:pt>
                <c:pt idx="14">
                  <c:v>4.2504999000000003</c:v>
                </c:pt>
                <c:pt idx="15">
                  <c:v>4.4287998999999996</c:v>
                </c:pt>
                <c:pt idx="16">
                  <c:v>4.5537998999999996</c:v>
                </c:pt>
                <c:pt idx="17">
                  <c:v>4.5783999000000017</c:v>
                </c:pt>
                <c:pt idx="18">
                  <c:v>4.6525998999999976</c:v>
                </c:pt>
                <c:pt idx="19">
                  <c:v>4.8318998999999998</c:v>
                </c:pt>
                <c:pt idx="20">
                  <c:v>5.055599899999998</c:v>
                </c:pt>
                <c:pt idx="21">
                  <c:v>5.0487998999999997</c:v>
                </c:pt>
                <c:pt idx="22">
                  <c:v>5.0997998999999998</c:v>
                </c:pt>
                <c:pt idx="23">
                  <c:v>5.3191999000000001</c:v>
                </c:pt>
                <c:pt idx="24">
                  <c:v>5.5007998999999996</c:v>
                </c:pt>
                <c:pt idx="25">
                  <c:v>5.5171998999999978</c:v>
                </c:pt>
                <c:pt idx="26">
                  <c:v>5.5344998599999986</c:v>
                </c:pt>
                <c:pt idx="27">
                  <c:v>5.4961998999999997</c:v>
                </c:pt>
                <c:pt idx="28">
                  <c:v>5.6916998999999997</c:v>
                </c:pt>
              </c:numCache>
            </c:numRef>
          </c:val>
        </c:ser>
        <c:ser>
          <c:idx val="5"/>
          <c:order val="3"/>
          <c:tx>
            <c:strRef>
              <c:f>Sheet1!$A$14</c:f>
              <c:strCache>
                <c:ptCount val="1"/>
                <c:pt idx="0">
                  <c:v>50-59</c:v>
                </c:pt>
              </c:strCache>
            </c:strRef>
          </c:tx>
          <c:cat>
            <c:strRef>
              <c:f>Sheet1!$B$8:$AD$8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Sheet1!$B$14:$AD$14</c:f>
              <c:numCache>
                <c:formatCode>General</c:formatCode>
                <c:ptCount val="29"/>
                <c:pt idx="0">
                  <c:v>2.3215998999999998</c:v>
                </c:pt>
                <c:pt idx="1">
                  <c:v>2.3200998999999998</c:v>
                </c:pt>
                <c:pt idx="2">
                  <c:v>2.3208998999999997</c:v>
                </c:pt>
                <c:pt idx="3">
                  <c:v>2.3853999400000001</c:v>
                </c:pt>
                <c:pt idx="4">
                  <c:v>2.6734998999999999</c:v>
                </c:pt>
                <c:pt idx="5">
                  <c:v>2.6635999000000008</c:v>
                </c:pt>
                <c:pt idx="6">
                  <c:v>2.6571999000000002</c:v>
                </c:pt>
                <c:pt idx="7">
                  <c:v>2.8343998999999998</c:v>
                </c:pt>
                <c:pt idx="8">
                  <c:v>3.0544998999999997</c:v>
                </c:pt>
                <c:pt idx="9">
                  <c:v>3.032699899999999</c:v>
                </c:pt>
                <c:pt idx="10">
                  <c:v>3.0588998999999997</c:v>
                </c:pt>
                <c:pt idx="11">
                  <c:v>3.1166998999999991</c:v>
                </c:pt>
                <c:pt idx="12">
                  <c:v>3.3299998999999998</c:v>
                </c:pt>
                <c:pt idx="13">
                  <c:v>3.3060998999999991</c:v>
                </c:pt>
                <c:pt idx="14">
                  <c:v>3.3504998999999991</c:v>
                </c:pt>
                <c:pt idx="15">
                  <c:v>3.456499899999999</c:v>
                </c:pt>
                <c:pt idx="16">
                  <c:v>3.7003999000000007</c:v>
                </c:pt>
                <c:pt idx="17">
                  <c:v>3.7086999</c:v>
                </c:pt>
                <c:pt idx="18">
                  <c:v>3.7459999000000002</c:v>
                </c:pt>
                <c:pt idx="19">
                  <c:v>3.8401999</c:v>
                </c:pt>
                <c:pt idx="20">
                  <c:v>4.0705999000000004</c:v>
                </c:pt>
                <c:pt idx="21">
                  <c:v>4.0466999000000019</c:v>
                </c:pt>
                <c:pt idx="22">
                  <c:v>4.0593998999999998</c:v>
                </c:pt>
                <c:pt idx="23">
                  <c:v>4.1836998999999997</c:v>
                </c:pt>
                <c:pt idx="24">
                  <c:v>4.3930999000000002</c:v>
                </c:pt>
                <c:pt idx="25">
                  <c:v>4.3737998899999999</c:v>
                </c:pt>
                <c:pt idx="26">
                  <c:v>4.3772998999999997</c:v>
                </c:pt>
                <c:pt idx="27">
                  <c:v>4.3318998999999998</c:v>
                </c:pt>
                <c:pt idx="28">
                  <c:v>4.5835999000000003</c:v>
                </c:pt>
              </c:numCache>
            </c:numRef>
          </c:val>
        </c:ser>
        <c:ser>
          <c:idx val="6"/>
          <c:order val="4"/>
          <c:tx>
            <c:strRef>
              <c:f>Sheet1!$A$15</c:f>
              <c:strCache>
                <c:ptCount val="1"/>
                <c:pt idx="0">
                  <c:v>60+</c:v>
                </c:pt>
              </c:strCache>
            </c:strRef>
          </c:tx>
          <c:cat>
            <c:strRef>
              <c:f>Sheet1!$B$8:$AD$8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Sheet1!$B$15:$AD$15</c:f>
              <c:numCache>
                <c:formatCode>General</c:formatCode>
                <c:ptCount val="29"/>
                <c:pt idx="0">
                  <c:v>0.66449998000000021</c:v>
                </c:pt>
                <c:pt idx="1">
                  <c:v>0.66249998000000021</c:v>
                </c:pt>
                <c:pt idx="2">
                  <c:v>0.6625999800000002</c:v>
                </c:pt>
                <c:pt idx="3">
                  <c:v>0.67829998000000025</c:v>
                </c:pt>
                <c:pt idx="4">
                  <c:v>0.84219998000000018</c:v>
                </c:pt>
                <c:pt idx="5">
                  <c:v>0.84059998000000002</c:v>
                </c:pt>
                <c:pt idx="6">
                  <c:v>0.83189997900000023</c:v>
                </c:pt>
                <c:pt idx="7">
                  <c:v>0.89079998000000005</c:v>
                </c:pt>
                <c:pt idx="8">
                  <c:v>1.0505</c:v>
                </c:pt>
                <c:pt idx="9">
                  <c:v>1.0367</c:v>
                </c:pt>
                <c:pt idx="10">
                  <c:v>1.0456999999999996</c:v>
                </c:pt>
                <c:pt idx="11">
                  <c:v>1.0655999999999997</c:v>
                </c:pt>
                <c:pt idx="12">
                  <c:v>1.2352999999999996</c:v>
                </c:pt>
                <c:pt idx="13">
                  <c:v>1.2176999999999996</c:v>
                </c:pt>
                <c:pt idx="14">
                  <c:v>1.2210999999999996</c:v>
                </c:pt>
                <c:pt idx="15">
                  <c:v>1.2603</c:v>
                </c:pt>
                <c:pt idx="16">
                  <c:v>1.4570999999999996</c:v>
                </c:pt>
                <c:pt idx="17">
                  <c:v>1.4500999999999995</c:v>
                </c:pt>
                <c:pt idx="18">
                  <c:v>1.4474999999999996</c:v>
                </c:pt>
                <c:pt idx="19">
                  <c:v>1.4752999999999996</c:v>
                </c:pt>
                <c:pt idx="20">
                  <c:v>1.7316999999999996</c:v>
                </c:pt>
                <c:pt idx="21">
                  <c:v>1.7096999999999996</c:v>
                </c:pt>
                <c:pt idx="22">
                  <c:v>1.7238999999999995</c:v>
                </c:pt>
                <c:pt idx="23">
                  <c:v>1.7458999999999996</c:v>
                </c:pt>
                <c:pt idx="24">
                  <c:v>2.0071999000000007</c:v>
                </c:pt>
                <c:pt idx="25">
                  <c:v>1.98249995</c:v>
                </c:pt>
                <c:pt idx="26">
                  <c:v>1.9698999499999998</c:v>
                </c:pt>
                <c:pt idx="27">
                  <c:v>1.9287000000000001</c:v>
                </c:pt>
                <c:pt idx="28">
                  <c:v>2.2457999000000002</c:v>
                </c:pt>
              </c:numCache>
            </c:numRef>
          </c:val>
        </c:ser>
        <c:ser>
          <c:idx val="7"/>
          <c:order val="5"/>
          <c:tx>
            <c:strRef>
              <c:f>Sheet1!$A$16</c:f>
              <c:strCache>
                <c:ptCount val="1"/>
                <c:pt idx="0">
                  <c:v>missing</c:v>
                </c:pt>
              </c:strCache>
            </c:strRef>
          </c:tx>
          <c:cat>
            <c:strRef>
              <c:f>Sheet1!$B$8:$AD$8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Sheet1!$B$16:$AD$16</c:f>
              <c:numCache>
                <c:formatCode>General</c:formatCode>
                <c:ptCount val="29"/>
                <c:pt idx="0">
                  <c:v>0.1113</c:v>
                </c:pt>
                <c:pt idx="1">
                  <c:v>8.390000000000003E-2</c:v>
                </c:pt>
                <c:pt idx="2">
                  <c:v>7.2700000000000028E-2</c:v>
                </c:pt>
                <c:pt idx="3">
                  <c:v>7.4800000000000033E-2</c:v>
                </c:pt>
                <c:pt idx="4">
                  <c:v>6.59E-2</c:v>
                </c:pt>
                <c:pt idx="5">
                  <c:v>5.5600000000000004E-2</c:v>
                </c:pt>
                <c:pt idx="6">
                  <c:v>5.3300000000000014E-2</c:v>
                </c:pt>
                <c:pt idx="7">
                  <c:v>4.7900000000000012E-2</c:v>
                </c:pt>
                <c:pt idx="8">
                  <c:v>4.4400000000000016E-2</c:v>
                </c:pt>
                <c:pt idx="9">
                  <c:v>4.3000000000000003E-2</c:v>
                </c:pt>
                <c:pt idx="10">
                  <c:v>4.2200000000000001E-2</c:v>
                </c:pt>
                <c:pt idx="11">
                  <c:v>3.8099999000000002E-2</c:v>
                </c:pt>
                <c:pt idx="12">
                  <c:v>3.6500000000000005E-2</c:v>
                </c:pt>
                <c:pt idx="13">
                  <c:v>3.2300000000000002E-2</c:v>
                </c:pt>
                <c:pt idx="14">
                  <c:v>2.9600000000000001E-2</c:v>
                </c:pt>
                <c:pt idx="15">
                  <c:v>3.6200000000000017E-2</c:v>
                </c:pt>
                <c:pt idx="16">
                  <c:v>3.32E-2</c:v>
                </c:pt>
                <c:pt idx="17">
                  <c:v>3.0700000000000002E-2</c:v>
                </c:pt>
                <c:pt idx="18">
                  <c:v>3.4200000000000001E-2</c:v>
                </c:pt>
                <c:pt idx="19">
                  <c:v>4.2000000000000016E-2</c:v>
                </c:pt>
                <c:pt idx="20">
                  <c:v>4.5800000000000014E-2</c:v>
                </c:pt>
                <c:pt idx="21">
                  <c:v>4.4100000000000014E-2</c:v>
                </c:pt>
                <c:pt idx="22">
                  <c:v>3.3799999999999997E-2</c:v>
                </c:pt>
                <c:pt idx="23">
                  <c:v>3.1700000000000006E-2</c:v>
                </c:pt>
                <c:pt idx="24">
                  <c:v>2.9800000000000007E-2</c:v>
                </c:pt>
                <c:pt idx="25">
                  <c:v>2.8199999999999992E-2</c:v>
                </c:pt>
                <c:pt idx="26">
                  <c:v>2.6500000000000006E-2</c:v>
                </c:pt>
                <c:pt idx="27">
                  <c:v>2.1999999999999999E-2</c:v>
                </c:pt>
                <c:pt idx="28">
                  <c:v>2.2100000000000002E-2</c:v>
                </c:pt>
              </c:numCache>
            </c:numRef>
          </c:val>
        </c:ser>
        <c:gapWidth val="75"/>
        <c:overlap val="100"/>
        <c:axId val="129270528"/>
        <c:axId val="129272064"/>
      </c:barChart>
      <c:catAx>
        <c:axId val="129270528"/>
        <c:scaling>
          <c:orientation val="minMax"/>
        </c:scaling>
        <c:axPos val="b"/>
        <c:majorTickMark val="none"/>
        <c:tickLblPos val="nextTo"/>
        <c:crossAx val="129272064"/>
        <c:crosses val="autoZero"/>
        <c:auto val="1"/>
        <c:lblAlgn val="ctr"/>
        <c:lblOffset val="100"/>
      </c:catAx>
      <c:valAx>
        <c:axId val="1292720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927052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$ SL</a:t>
            </a:r>
            <a:r>
              <a:rPr lang="en-US" baseline="0"/>
              <a:t> balance per borrower</a:t>
            </a:r>
            <a:endParaRPr lang="en-US"/>
          </a:p>
        </c:rich>
      </c:tx>
      <c:layout/>
    </c:title>
    <c:plotArea>
      <c:layout/>
      <c:lineChart>
        <c:grouping val="standard"/>
        <c:ser>
          <c:idx val="2"/>
          <c:order val="0"/>
          <c:tx>
            <c:strRef>
              <c:f>Sheet1!$A$38</c:f>
              <c:strCache>
                <c:ptCount val="1"/>
                <c:pt idx="0">
                  <c:v>&lt;30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Sheet1!$B$38:$AD$38</c:f>
              <c:numCache>
                <c:formatCode>#,##0</c:formatCode>
                <c:ptCount val="29"/>
                <c:pt idx="0">
                  <c:v>13350.240940363778</c:v>
                </c:pt>
                <c:pt idx="1">
                  <c:v>13590.888386838173</c:v>
                </c:pt>
                <c:pt idx="2">
                  <c:v>13758.461235733961</c:v>
                </c:pt>
                <c:pt idx="3">
                  <c:v>13484.649622386136</c:v>
                </c:pt>
                <c:pt idx="4">
                  <c:v>14728.328051406867</c:v>
                </c:pt>
                <c:pt idx="5">
                  <c:v>14918.597305039422</c:v>
                </c:pt>
                <c:pt idx="6">
                  <c:v>15114.395857338634</c:v>
                </c:pt>
                <c:pt idx="7">
                  <c:v>15203.382742437623</c:v>
                </c:pt>
                <c:pt idx="8">
                  <c:v>15852.862298447169</c:v>
                </c:pt>
                <c:pt idx="9">
                  <c:v>16142.706912699849</c:v>
                </c:pt>
                <c:pt idx="10">
                  <c:v>16537.745745745749</c:v>
                </c:pt>
                <c:pt idx="11">
                  <c:v>16436.111401634564</c:v>
                </c:pt>
                <c:pt idx="12">
                  <c:v>17172.479926150507</c:v>
                </c:pt>
                <c:pt idx="13">
                  <c:v>17453.757499960429</c:v>
                </c:pt>
                <c:pt idx="14">
                  <c:v>17792.295451631635</c:v>
                </c:pt>
                <c:pt idx="15">
                  <c:v>17667.793197163966</c:v>
                </c:pt>
                <c:pt idx="16">
                  <c:v>17725.799713535453</c:v>
                </c:pt>
                <c:pt idx="17">
                  <c:v>17950.242967126254</c:v>
                </c:pt>
                <c:pt idx="18">
                  <c:v>18253.653149071124</c:v>
                </c:pt>
                <c:pt idx="19">
                  <c:v>18024.625099690144</c:v>
                </c:pt>
                <c:pt idx="20">
                  <c:v>18644.708635159939</c:v>
                </c:pt>
                <c:pt idx="21">
                  <c:v>18699.543385332821</c:v>
                </c:pt>
                <c:pt idx="22">
                  <c:v>18976.18485091906</c:v>
                </c:pt>
                <c:pt idx="23">
                  <c:v>18652.835776508331</c:v>
                </c:pt>
                <c:pt idx="24">
                  <c:v>19079.480637448072</c:v>
                </c:pt>
                <c:pt idx="25">
                  <c:v>19266.543156780357</c:v>
                </c:pt>
                <c:pt idx="26">
                  <c:v>19986.787610677551</c:v>
                </c:pt>
                <c:pt idx="27">
                  <c:v>20467.930293378904</c:v>
                </c:pt>
                <c:pt idx="28">
                  <c:v>20835.40757847916</c:v>
                </c:pt>
              </c:numCache>
            </c:numRef>
          </c:val>
        </c:ser>
        <c:ser>
          <c:idx val="3"/>
          <c:order val="1"/>
          <c:tx>
            <c:strRef>
              <c:f>Sheet1!$A$39</c:f>
              <c:strCache>
                <c:ptCount val="1"/>
                <c:pt idx="0">
                  <c:v>30-39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Sheet1!$B$39:$AD$39</c:f>
              <c:numCache>
                <c:formatCode>#,##0</c:formatCode>
                <c:ptCount val="29"/>
                <c:pt idx="0">
                  <c:v>20067.590908337872</c:v>
                </c:pt>
                <c:pt idx="1">
                  <c:v>20621.143117811698</c:v>
                </c:pt>
                <c:pt idx="2">
                  <c:v>20671.337965778137</c:v>
                </c:pt>
                <c:pt idx="3">
                  <c:v>20870.192990260104</c:v>
                </c:pt>
                <c:pt idx="4">
                  <c:v>22013.013012742591</c:v>
                </c:pt>
                <c:pt idx="5">
                  <c:v>22265.270493264728</c:v>
                </c:pt>
                <c:pt idx="6">
                  <c:v>22457.633017058699</c:v>
                </c:pt>
                <c:pt idx="7">
                  <c:v>22948.290498748665</c:v>
                </c:pt>
                <c:pt idx="8">
                  <c:v>23408.377390984821</c:v>
                </c:pt>
                <c:pt idx="9">
                  <c:v>23774.962245122922</c:v>
                </c:pt>
                <c:pt idx="10">
                  <c:v>24056.994839217179</c:v>
                </c:pt>
                <c:pt idx="11">
                  <c:v>24218.385581950071</c:v>
                </c:pt>
                <c:pt idx="12">
                  <c:v>24638.205777629675</c:v>
                </c:pt>
                <c:pt idx="13">
                  <c:v>24907.723126632467</c:v>
                </c:pt>
                <c:pt idx="14">
                  <c:v>25228.527858265126</c:v>
                </c:pt>
                <c:pt idx="15">
                  <c:v>25538.661998350926</c:v>
                </c:pt>
                <c:pt idx="16">
                  <c:v>25680.504155616851</c:v>
                </c:pt>
                <c:pt idx="17">
                  <c:v>25929.852581757317</c:v>
                </c:pt>
                <c:pt idx="18">
                  <c:v>26210.530526508483</c:v>
                </c:pt>
                <c:pt idx="19">
                  <c:v>26288.186273154515</c:v>
                </c:pt>
                <c:pt idx="20">
                  <c:v>26594.107795705135</c:v>
                </c:pt>
                <c:pt idx="21">
                  <c:v>26758.463357165499</c:v>
                </c:pt>
                <c:pt idx="22">
                  <c:v>27102.763346376189</c:v>
                </c:pt>
                <c:pt idx="23">
                  <c:v>27214.421760273908</c:v>
                </c:pt>
                <c:pt idx="24">
                  <c:v>27565.866997157384</c:v>
                </c:pt>
                <c:pt idx="25">
                  <c:v>27979.3025960458</c:v>
                </c:pt>
                <c:pt idx="26">
                  <c:v>28525.40498535478</c:v>
                </c:pt>
                <c:pt idx="27">
                  <c:v>28660.843723414921</c:v>
                </c:pt>
                <c:pt idx="28">
                  <c:v>28903.410860027358</c:v>
                </c:pt>
              </c:numCache>
            </c:numRef>
          </c:val>
        </c:ser>
        <c:ser>
          <c:idx val="4"/>
          <c:order val="2"/>
          <c:tx>
            <c:strRef>
              <c:f>Sheet1!$A$40</c:f>
              <c:strCache>
                <c:ptCount val="1"/>
                <c:pt idx="0">
                  <c:v>40-49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Sheet1!$B$40:$AD$40</c:f>
              <c:numCache>
                <c:formatCode>#,##0</c:formatCode>
                <c:ptCount val="29"/>
                <c:pt idx="0">
                  <c:v>16173.865007345394</c:v>
                </c:pt>
                <c:pt idx="1">
                  <c:v>16505.365166474367</c:v>
                </c:pt>
                <c:pt idx="2">
                  <c:v>16405.814765519772</c:v>
                </c:pt>
                <c:pt idx="3">
                  <c:v>16325.188018108272</c:v>
                </c:pt>
                <c:pt idx="4">
                  <c:v>17965.718448908316</c:v>
                </c:pt>
                <c:pt idx="5">
                  <c:v>18070.247044408879</c:v>
                </c:pt>
                <c:pt idx="6">
                  <c:v>18114.924465926906</c:v>
                </c:pt>
                <c:pt idx="7">
                  <c:v>18120.575800830167</c:v>
                </c:pt>
                <c:pt idx="8">
                  <c:v>19319.314465371706</c:v>
                </c:pt>
                <c:pt idx="9">
                  <c:v>19572.265070979593</c:v>
                </c:pt>
                <c:pt idx="10">
                  <c:v>19693.289432439102</c:v>
                </c:pt>
                <c:pt idx="11">
                  <c:v>19638.914719824224</c:v>
                </c:pt>
                <c:pt idx="12">
                  <c:v>20961.749650405163</c:v>
                </c:pt>
                <c:pt idx="13">
                  <c:v>21157.21003505437</c:v>
                </c:pt>
                <c:pt idx="14">
                  <c:v>21294.869339956913</c:v>
                </c:pt>
                <c:pt idx="15">
                  <c:v>21323.173801552879</c:v>
                </c:pt>
                <c:pt idx="16">
                  <c:v>22399.88630154786</c:v>
                </c:pt>
                <c:pt idx="17">
                  <c:v>22632.972711710921</c:v>
                </c:pt>
                <c:pt idx="18">
                  <c:v>22738.103914759573</c:v>
                </c:pt>
                <c:pt idx="19">
                  <c:v>22551.750295986058</c:v>
                </c:pt>
                <c:pt idx="20">
                  <c:v>24007.853153094649</c:v>
                </c:pt>
                <c:pt idx="21">
                  <c:v>24124.366663848166</c:v>
                </c:pt>
                <c:pt idx="22">
                  <c:v>24303.953572766655</c:v>
                </c:pt>
                <c:pt idx="23">
                  <c:v>24149.553018302617</c:v>
                </c:pt>
                <c:pt idx="24">
                  <c:v>25322.826231145042</c:v>
                </c:pt>
                <c:pt idx="25">
                  <c:v>25649.98596480073</c:v>
                </c:pt>
                <c:pt idx="26">
                  <c:v>25930.997132593664</c:v>
                </c:pt>
                <c:pt idx="27">
                  <c:v>25780.230446130601</c:v>
                </c:pt>
                <c:pt idx="28">
                  <c:v>27102.992552365587</c:v>
                </c:pt>
              </c:numCache>
            </c:numRef>
          </c:val>
        </c:ser>
        <c:ser>
          <c:idx val="5"/>
          <c:order val="3"/>
          <c:tx>
            <c:strRef>
              <c:f>Sheet1!$A$41</c:f>
              <c:strCache>
                <c:ptCount val="1"/>
                <c:pt idx="0">
                  <c:v>50-59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Sheet1!$B$41:$AD$41</c:f>
              <c:numCache>
                <c:formatCode>#,##0</c:formatCode>
                <c:ptCount val="29"/>
                <c:pt idx="0">
                  <c:v>14724.496671454885</c:v>
                </c:pt>
                <c:pt idx="1">
                  <c:v>15090.798460876627</c:v>
                </c:pt>
                <c:pt idx="2">
                  <c:v>15151.135988243181</c:v>
                </c:pt>
                <c:pt idx="3">
                  <c:v>15276.654194935545</c:v>
                </c:pt>
                <c:pt idx="4">
                  <c:v>16470.455076508508</c:v>
                </c:pt>
                <c:pt idx="5">
                  <c:v>16533.575481813165</c:v>
                </c:pt>
                <c:pt idx="6">
                  <c:v>16810.353635795327</c:v>
                </c:pt>
                <c:pt idx="7">
                  <c:v>16989.698595459307</c:v>
                </c:pt>
                <c:pt idx="8">
                  <c:v>17631.642417143306</c:v>
                </c:pt>
                <c:pt idx="9">
                  <c:v>17884.423711030558</c:v>
                </c:pt>
                <c:pt idx="10">
                  <c:v>18027.680474277695</c:v>
                </c:pt>
                <c:pt idx="11">
                  <c:v>18100.809128270568</c:v>
                </c:pt>
                <c:pt idx="12">
                  <c:v>19005.892462639415</c:v>
                </c:pt>
                <c:pt idx="13">
                  <c:v>19228.629479708092</c:v>
                </c:pt>
                <c:pt idx="14">
                  <c:v>19475.093850920577</c:v>
                </c:pt>
                <c:pt idx="15">
                  <c:v>19571.182397546134</c:v>
                </c:pt>
                <c:pt idx="16">
                  <c:v>20148.243977630627</c:v>
                </c:pt>
                <c:pt idx="17">
                  <c:v>20264.244081868157</c:v>
                </c:pt>
                <c:pt idx="18">
                  <c:v>20339.191680170621</c:v>
                </c:pt>
                <c:pt idx="19">
                  <c:v>20434.199271761863</c:v>
                </c:pt>
                <c:pt idx="20">
                  <c:v>21126.544517430946</c:v>
                </c:pt>
                <c:pt idx="21">
                  <c:v>21277.070731140699</c:v>
                </c:pt>
                <c:pt idx="22">
                  <c:v>21319.927115335449</c:v>
                </c:pt>
                <c:pt idx="23">
                  <c:v>21409.291330862427</c:v>
                </c:pt>
                <c:pt idx="24">
                  <c:v>21944.97329778456</c:v>
                </c:pt>
                <c:pt idx="25">
                  <c:v>22226.115150412152</c:v>
                </c:pt>
                <c:pt idx="26">
                  <c:v>22443.084148746584</c:v>
                </c:pt>
                <c:pt idx="27">
                  <c:v>22393.047447841527</c:v>
                </c:pt>
                <c:pt idx="28">
                  <c:v>23190.876673158142</c:v>
                </c:pt>
              </c:numCache>
            </c:numRef>
          </c:val>
        </c:ser>
        <c:ser>
          <c:idx val="6"/>
          <c:order val="4"/>
          <c:tx>
            <c:strRef>
              <c:f>Sheet1!$A$42</c:f>
              <c:strCache>
                <c:ptCount val="1"/>
                <c:pt idx="0">
                  <c:v>60+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Sheet1!$B$42:$AD$42</c:f>
              <c:numCache>
                <c:formatCode>#,##0</c:formatCode>
                <c:ptCount val="29"/>
                <c:pt idx="0">
                  <c:v>11788.906299139391</c:v>
                </c:pt>
                <c:pt idx="1">
                  <c:v>11982.901493823443</c:v>
                </c:pt>
                <c:pt idx="2">
                  <c:v>12040.31729671951</c:v>
                </c:pt>
                <c:pt idx="3">
                  <c:v>12171.909543621094</c:v>
                </c:pt>
                <c:pt idx="4">
                  <c:v>13414.082484304976</c:v>
                </c:pt>
                <c:pt idx="5">
                  <c:v>13432.334366698413</c:v>
                </c:pt>
                <c:pt idx="6">
                  <c:v>13443.166585294503</c:v>
                </c:pt>
                <c:pt idx="7">
                  <c:v>13666.24413260539</c:v>
                </c:pt>
                <c:pt idx="8">
                  <c:v>14547.881960970963</c:v>
                </c:pt>
                <c:pt idx="9">
                  <c:v>14810.88067907784</c:v>
                </c:pt>
                <c:pt idx="10">
                  <c:v>14931.710815721524</c:v>
                </c:pt>
                <c:pt idx="11">
                  <c:v>14911.936936936932</c:v>
                </c:pt>
                <c:pt idx="12">
                  <c:v>15986.942443131231</c:v>
                </c:pt>
                <c:pt idx="13">
                  <c:v>16086.43344009198</c:v>
                </c:pt>
                <c:pt idx="14">
                  <c:v>16302.710670706745</c:v>
                </c:pt>
                <c:pt idx="15">
                  <c:v>16162.88185352694</c:v>
                </c:pt>
                <c:pt idx="16">
                  <c:v>16999.396060668449</c:v>
                </c:pt>
                <c:pt idx="17">
                  <c:v>17101.999862078472</c:v>
                </c:pt>
                <c:pt idx="18">
                  <c:v>17242.936096718488</c:v>
                </c:pt>
                <c:pt idx="19">
                  <c:v>17150.294855283675</c:v>
                </c:pt>
                <c:pt idx="20">
                  <c:v>17780.308367500136</c:v>
                </c:pt>
                <c:pt idx="21">
                  <c:v>17827.098321342921</c:v>
                </c:pt>
                <c:pt idx="22">
                  <c:v>17690.817332791918</c:v>
                </c:pt>
                <c:pt idx="23">
                  <c:v>17637.923134200129</c:v>
                </c:pt>
                <c:pt idx="24">
                  <c:v>18232.708162251314</c:v>
                </c:pt>
                <c:pt idx="25">
                  <c:v>18433.725559488656</c:v>
                </c:pt>
                <c:pt idx="26">
                  <c:v>18539.992348342352</c:v>
                </c:pt>
                <c:pt idx="27">
                  <c:v>18377.015606366971</c:v>
                </c:pt>
                <c:pt idx="28">
                  <c:v>19225.083232036832</c:v>
                </c:pt>
              </c:numCache>
            </c:numRef>
          </c:val>
        </c:ser>
        <c:marker val="1"/>
        <c:axId val="129172608"/>
        <c:axId val="129174144"/>
      </c:lineChart>
      <c:catAx>
        <c:axId val="129172608"/>
        <c:scaling>
          <c:orientation val="minMax"/>
        </c:scaling>
        <c:axPos val="b"/>
        <c:majorTickMark val="none"/>
        <c:tickLblPos val="nextTo"/>
        <c:crossAx val="129174144"/>
        <c:crosses val="autoZero"/>
        <c:auto val="1"/>
        <c:lblAlgn val="ctr"/>
        <c:lblOffset val="100"/>
      </c:catAx>
      <c:valAx>
        <c:axId val="12917414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crossAx val="12917260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$ SL</a:t>
            </a:r>
            <a:r>
              <a:rPr lang="en-US" baseline="0"/>
              <a:t> balance per borrower</a:t>
            </a:r>
            <a:endParaRPr lang="en-US"/>
          </a:p>
        </c:rich>
      </c:tx>
      <c:layout/>
    </c:title>
    <c:plotArea>
      <c:layout/>
      <c:lineChart>
        <c:grouping val="standard"/>
        <c:ser>
          <c:idx val="2"/>
          <c:order val="0"/>
          <c:tx>
            <c:strRef>
              <c:f>Sheet1!$A$38</c:f>
              <c:strCache>
                <c:ptCount val="1"/>
                <c:pt idx="0">
                  <c:v>&lt;30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Sheet1!$B$38:$AD$38</c:f>
              <c:numCache>
                <c:formatCode>#,##0</c:formatCode>
                <c:ptCount val="29"/>
                <c:pt idx="0">
                  <c:v>13350.240940363778</c:v>
                </c:pt>
                <c:pt idx="1">
                  <c:v>13590.888386838173</c:v>
                </c:pt>
                <c:pt idx="2">
                  <c:v>13758.461235733961</c:v>
                </c:pt>
                <c:pt idx="3">
                  <c:v>13484.649622386136</c:v>
                </c:pt>
                <c:pt idx="4">
                  <c:v>14728.328051406867</c:v>
                </c:pt>
                <c:pt idx="5">
                  <c:v>14918.597305039422</c:v>
                </c:pt>
                <c:pt idx="6">
                  <c:v>15114.395857338634</c:v>
                </c:pt>
                <c:pt idx="7">
                  <c:v>15203.382742437623</c:v>
                </c:pt>
                <c:pt idx="8">
                  <c:v>15852.862298447169</c:v>
                </c:pt>
                <c:pt idx="9">
                  <c:v>16142.706912699849</c:v>
                </c:pt>
                <c:pt idx="10">
                  <c:v>16537.745745745749</c:v>
                </c:pt>
                <c:pt idx="11">
                  <c:v>16436.111401634564</c:v>
                </c:pt>
                <c:pt idx="12">
                  <c:v>17172.479926150507</c:v>
                </c:pt>
                <c:pt idx="13">
                  <c:v>17453.757499960429</c:v>
                </c:pt>
                <c:pt idx="14">
                  <c:v>17792.295451631635</c:v>
                </c:pt>
                <c:pt idx="15">
                  <c:v>17667.793197163966</c:v>
                </c:pt>
                <c:pt idx="16">
                  <c:v>17725.799713535453</c:v>
                </c:pt>
                <c:pt idx="17">
                  <c:v>17950.242967126254</c:v>
                </c:pt>
                <c:pt idx="18">
                  <c:v>18253.653149071124</c:v>
                </c:pt>
                <c:pt idx="19">
                  <c:v>18024.625099690144</c:v>
                </c:pt>
                <c:pt idx="20">
                  <c:v>18644.708635159939</c:v>
                </c:pt>
                <c:pt idx="21">
                  <c:v>18699.543385332821</c:v>
                </c:pt>
                <c:pt idx="22">
                  <c:v>18976.18485091906</c:v>
                </c:pt>
                <c:pt idx="23">
                  <c:v>18652.835776508331</c:v>
                </c:pt>
                <c:pt idx="24">
                  <c:v>19079.480637448072</c:v>
                </c:pt>
                <c:pt idx="25">
                  <c:v>19266.543156780357</c:v>
                </c:pt>
                <c:pt idx="26">
                  <c:v>19986.787610677551</c:v>
                </c:pt>
                <c:pt idx="27">
                  <c:v>20467.930293378904</c:v>
                </c:pt>
                <c:pt idx="28">
                  <c:v>20835.40757847916</c:v>
                </c:pt>
              </c:numCache>
            </c:numRef>
          </c:val>
        </c:ser>
        <c:ser>
          <c:idx val="3"/>
          <c:order val="1"/>
          <c:tx>
            <c:strRef>
              <c:f>Sheet1!$A$39</c:f>
              <c:strCache>
                <c:ptCount val="1"/>
                <c:pt idx="0">
                  <c:v>30-39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Sheet1!$B$39:$AD$39</c:f>
              <c:numCache>
                <c:formatCode>#,##0</c:formatCode>
                <c:ptCount val="29"/>
                <c:pt idx="0">
                  <c:v>20067.590908337872</c:v>
                </c:pt>
                <c:pt idx="1">
                  <c:v>20621.143117811698</c:v>
                </c:pt>
                <c:pt idx="2">
                  <c:v>20671.337965778137</c:v>
                </c:pt>
                <c:pt idx="3">
                  <c:v>20870.192990260104</c:v>
                </c:pt>
                <c:pt idx="4">
                  <c:v>22013.013012742591</c:v>
                </c:pt>
                <c:pt idx="5">
                  <c:v>22265.270493264728</c:v>
                </c:pt>
                <c:pt idx="6">
                  <c:v>22457.633017058699</c:v>
                </c:pt>
                <c:pt idx="7">
                  <c:v>22948.290498748665</c:v>
                </c:pt>
                <c:pt idx="8">
                  <c:v>23408.377390984821</c:v>
                </c:pt>
                <c:pt idx="9">
                  <c:v>23774.962245122922</c:v>
                </c:pt>
                <c:pt idx="10">
                  <c:v>24056.994839217179</c:v>
                </c:pt>
                <c:pt idx="11">
                  <c:v>24218.385581950071</c:v>
                </c:pt>
                <c:pt idx="12">
                  <c:v>24638.205777629675</c:v>
                </c:pt>
                <c:pt idx="13">
                  <c:v>24907.723126632467</c:v>
                </c:pt>
                <c:pt idx="14">
                  <c:v>25228.527858265126</c:v>
                </c:pt>
                <c:pt idx="15">
                  <c:v>25538.661998350926</c:v>
                </c:pt>
                <c:pt idx="16">
                  <c:v>25680.504155616851</c:v>
                </c:pt>
                <c:pt idx="17">
                  <c:v>25929.852581757317</c:v>
                </c:pt>
                <c:pt idx="18">
                  <c:v>26210.530526508483</c:v>
                </c:pt>
                <c:pt idx="19">
                  <c:v>26288.186273154515</c:v>
                </c:pt>
                <c:pt idx="20">
                  <c:v>26594.107795705135</c:v>
                </c:pt>
                <c:pt idx="21">
                  <c:v>26758.463357165499</c:v>
                </c:pt>
                <c:pt idx="22">
                  <c:v>27102.763346376189</c:v>
                </c:pt>
                <c:pt idx="23">
                  <c:v>27214.421760273908</c:v>
                </c:pt>
                <c:pt idx="24">
                  <c:v>27565.866997157384</c:v>
                </c:pt>
                <c:pt idx="25">
                  <c:v>27979.3025960458</c:v>
                </c:pt>
                <c:pt idx="26">
                  <c:v>28525.40498535478</c:v>
                </c:pt>
                <c:pt idx="27">
                  <c:v>28660.843723414921</c:v>
                </c:pt>
                <c:pt idx="28">
                  <c:v>28903.410860027358</c:v>
                </c:pt>
              </c:numCache>
            </c:numRef>
          </c:val>
        </c:ser>
        <c:ser>
          <c:idx val="4"/>
          <c:order val="2"/>
          <c:tx>
            <c:strRef>
              <c:f>Sheet1!$A$40</c:f>
              <c:strCache>
                <c:ptCount val="1"/>
                <c:pt idx="0">
                  <c:v>40-49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Sheet1!$B$40:$AD$40</c:f>
              <c:numCache>
                <c:formatCode>#,##0</c:formatCode>
                <c:ptCount val="29"/>
                <c:pt idx="0">
                  <c:v>16173.865007345394</c:v>
                </c:pt>
                <c:pt idx="1">
                  <c:v>16505.365166474367</c:v>
                </c:pt>
                <c:pt idx="2">
                  <c:v>16405.814765519772</c:v>
                </c:pt>
                <c:pt idx="3">
                  <c:v>16325.188018108272</c:v>
                </c:pt>
                <c:pt idx="4">
                  <c:v>17965.718448908316</c:v>
                </c:pt>
                <c:pt idx="5">
                  <c:v>18070.247044408879</c:v>
                </c:pt>
                <c:pt idx="6">
                  <c:v>18114.924465926906</c:v>
                </c:pt>
                <c:pt idx="7">
                  <c:v>18120.575800830167</c:v>
                </c:pt>
                <c:pt idx="8">
                  <c:v>19319.314465371706</c:v>
                </c:pt>
                <c:pt idx="9">
                  <c:v>19572.265070979593</c:v>
                </c:pt>
                <c:pt idx="10">
                  <c:v>19693.289432439102</c:v>
                </c:pt>
                <c:pt idx="11">
                  <c:v>19638.914719824224</c:v>
                </c:pt>
                <c:pt idx="12">
                  <c:v>20961.749650405163</c:v>
                </c:pt>
                <c:pt idx="13">
                  <c:v>21157.21003505437</c:v>
                </c:pt>
                <c:pt idx="14">
                  <c:v>21294.869339956913</c:v>
                </c:pt>
                <c:pt idx="15">
                  <c:v>21323.173801552879</c:v>
                </c:pt>
                <c:pt idx="16">
                  <c:v>22399.88630154786</c:v>
                </c:pt>
                <c:pt idx="17">
                  <c:v>22632.972711710921</c:v>
                </c:pt>
                <c:pt idx="18">
                  <c:v>22738.103914759573</c:v>
                </c:pt>
                <c:pt idx="19">
                  <c:v>22551.750295986058</c:v>
                </c:pt>
                <c:pt idx="20">
                  <c:v>24007.853153094649</c:v>
                </c:pt>
                <c:pt idx="21">
                  <c:v>24124.366663848166</c:v>
                </c:pt>
                <c:pt idx="22">
                  <c:v>24303.953572766655</c:v>
                </c:pt>
                <c:pt idx="23">
                  <c:v>24149.553018302617</c:v>
                </c:pt>
                <c:pt idx="24">
                  <c:v>25322.826231145042</c:v>
                </c:pt>
                <c:pt idx="25">
                  <c:v>25649.98596480073</c:v>
                </c:pt>
                <c:pt idx="26">
                  <c:v>25930.997132593664</c:v>
                </c:pt>
                <c:pt idx="27">
                  <c:v>25780.230446130601</c:v>
                </c:pt>
                <c:pt idx="28">
                  <c:v>27102.992552365587</c:v>
                </c:pt>
              </c:numCache>
            </c:numRef>
          </c:val>
        </c:ser>
        <c:ser>
          <c:idx val="5"/>
          <c:order val="3"/>
          <c:tx>
            <c:strRef>
              <c:f>Sheet1!$A$41</c:f>
              <c:strCache>
                <c:ptCount val="1"/>
                <c:pt idx="0">
                  <c:v>50-59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Sheet1!$B$41:$AD$41</c:f>
              <c:numCache>
                <c:formatCode>#,##0</c:formatCode>
                <c:ptCount val="29"/>
                <c:pt idx="0">
                  <c:v>14724.496671454885</c:v>
                </c:pt>
                <c:pt idx="1">
                  <c:v>15090.798460876627</c:v>
                </c:pt>
                <c:pt idx="2">
                  <c:v>15151.135988243181</c:v>
                </c:pt>
                <c:pt idx="3">
                  <c:v>15276.654194935545</c:v>
                </c:pt>
                <c:pt idx="4">
                  <c:v>16470.455076508508</c:v>
                </c:pt>
                <c:pt idx="5">
                  <c:v>16533.575481813165</c:v>
                </c:pt>
                <c:pt idx="6">
                  <c:v>16810.353635795327</c:v>
                </c:pt>
                <c:pt idx="7">
                  <c:v>16989.698595459307</c:v>
                </c:pt>
                <c:pt idx="8">
                  <c:v>17631.642417143306</c:v>
                </c:pt>
                <c:pt idx="9">
                  <c:v>17884.423711030558</c:v>
                </c:pt>
                <c:pt idx="10">
                  <c:v>18027.680474277695</c:v>
                </c:pt>
                <c:pt idx="11">
                  <c:v>18100.809128270568</c:v>
                </c:pt>
                <c:pt idx="12">
                  <c:v>19005.892462639415</c:v>
                </c:pt>
                <c:pt idx="13">
                  <c:v>19228.629479708092</c:v>
                </c:pt>
                <c:pt idx="14">
                  <c:v>19475.093850920577</c:v>
                </c:pt>
                <c:pt idx="15">
                  <c:v>19571.182397546134</c:v>
                </c:pt>
                <c:pt idx="16">
                  <c:v>20148.243977630627</c:v>
                </c:pt>
                <c:pt idx="17">
                  <c:v>20264.244081868157</c:v>
                </c:pt>
                <c:pt idx="18">
                  <c:v>20339.191680170621</c:v>
                </c:pt>
                <c:pt idx="19">
                  <c:v>20434.199271761863</c:v>
                </c:pt>
                <c:pt idx="20">
                  <c:v>21126.544517430946</c:v>
                </c:pt>
                <c:pt idx="21">
                  <c:v>21277.070731140699</c:v>
                </c:pt>
                <c:pt idx="22">
                  <c:v>21319.927115335449</c:v>
                </c:pt>
                <c:pt idx="23">
                  <c:v>21409.291330862427</c:v>
                </c:pt>
                <c:pt idx="24">
                  <c:v>21944.97329778456</c:v>
                </c:pt>
                <c:pt idx="25">
                  <c:v>22226.115150412152</c:v>
                </c:pt>
                <c:pt idx="26">
                  <c:v>22443.084148746584</c:v>
                </c:pt>
                <c:pt idx="27">
                  <c:v>22393.047447841527</c:v>
                </c:pt>
                <c:pt idx="28">
                  <c:v>23190.876673158142</c:v>
                </c:pt>
              </c:numCache>
            </c:numRef>
          </c:val>
        </c:ser>
        <c:ser>
          <c:idx val="6"/>
          <c:order val="4"/>
          <c:tx>
            <c:strRef>
              <c:f>Sheet1!$A$42</c:f>
              <c:strCache>
                <c:ptCount val="1"/>
                <c:pt idx="0">
                  <c:v>60+</c:v>
                </c:pt>
              </c:strCache>
            </c:strRef>
          </c:tx>
          <c:marker>
            <c:symbol val="none"/>
          </c:marker>
          <c:cat>
            <c:strRef>
              <c:f>Sheet1!$B$35:$AD$35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Sheet1!$B$42:$AD$42</c:f>
              <c:numCache>
                <c:formatCode>#,##0</c:formatCode>
                <c:ptCount val="29"/>
                <c:pt idx="0">
                  <c:v>11788.906299139391</c:v>
                </c:pt>
                <c:pt idx="1">
                  <c:v>11982.901493823443</c:v>
                </c:pt>
                <c:pt idx="2">
                  <c:v>12040.31729671951</c:v>
                </c:pt>
                <c:pt idx="3">
                  <c:v>12171.909543621094</c:v>
                </c:pt>
                <c:pt idx="4">
                  <c:v>13414.082484304976</c:v>
                </c:pt>
                <c:pt idx="5">
                  <c:v>13432.334366698413</c:v>
                </c:pt>
                <c:pt idx="6">
                  <c:v>13443.166585294503</c:v>
                </c:pt>
                <c:pt idx="7">
                  <c:v>13666.24413260539</c:v>
                </c:pt>
                <c:pt idx="8">
                  <c:v>14547.881960970963</c:v>
                </c:pt>
                <c:pt idx="9">
                  <c:v>14810.88067907784</c:v>
                </c:pt>
                <c:pt idx="10">
                  <c:v>14931.710815721524</c:v>
                </c:pt>
                <c:pt idx="11">
                  <c:v>14911.936936936932</c:v>
                </c:pt>
                <c:pt idx="12">
                  <c:v>15986.942443131231</c:v>
                </c:pt>
                <c:pt idx="13">
                  <c:v>16086.43344009198</c:v>
                </c:pt>
                <c:pt idx="14">
                  <c:v>16302.710670706745</c:v>
                </c:pt>
                <c:pt idx="15">
                  <c:v>16162.88185352694</c:v>
                </c:pt>
                <c:pt idx="16">
                  <c:v>16999.396060668449</c:v>
                </c:pt>
                <c:pt idx="17">
                  <c:v>17101.999862078472</c:v>
                </c:pt>
                <c:pt idx="18">
                  <c:v>17242.936096718488</c:v>
                </c:pt>
                <c:pt idx="19">
                  <c:v>17150.294855283675</c:v>
                </c:pt>
                <c:pt idx="20">
                  <c:v>17780.308367500136</c:v>
                </c:pt>
                <c:pt idx="21">
                  <c:v>17827.098321342921</c:v>
                </c:pt>
                <c:pt idx="22">
                  <c:v>17690.817332791918</c:v>
                </c:pt>
                <c:pt idx="23">
                  <c:v>17637.923134200129</c:v>
                </c:pt>
                <c:pt idx="24">
                  <c:v>18232.708162251314</c:v>
                </c:pt>
                <c:pt idx="25">
                  <c:v>18433.725559488656</c:v>
                </c:pt>
                <c:pt idx="26">
                  <c:v>18539.992348342352</c:v>
                </c:pt>
                <c:pt idx="27">
                  <c:v>18377.015606366971</c:v>
                </c:pt>
                <c:pt idx="28">
                  <c:v>19225.083232036832</c:v>
                </c:pt>
              </c:numCache>
            </c:numRef>
          </c:val>
        </c:ser>
        <c:marker val="1"/>
        <c:axId val="129214336"/>
        <c:axId val="129215872"/>
      </c:lineChart>
      <c:catAx>
        <c:axId val="129214336"/>
        <c:scaling>
          <c:orientation val="minMax"/>
        </c:scaling>
        <c:axPos val="b"/>
        <c:majorTickMark val="none"/>
        <c:tickLblPos val="nextTo"/>
        <c:crossAx val="129215872"/>
        <c:crosses val="autoZero"/>
        <c:auto val="1"/>
        <c:lblAlgn val="ctr"/>
        <c:lblOffset val="100"/>
      </c:catAx>
      <c:valAx>
        <c:axId val="129215872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crossAx val="12921433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Proportion of SL borrowers with</a:t>
            </a:r>
            <a:r>
              <a:rPr lang="en-US" baseline="0"/>
              <a:t> 90+ past due balance</a:t>
            </a:r>
            <a:endParaRPr lang="en-US"/>
          </a:p>
        </c:rich>
      </c:tx>
      <c:layout/>
    </c:title>
    <c:plotArea>
      <c:layout/>
      <c:lineChart>
        <c:grouping val="standard"/>
        <c:ser>
          <c:idx val="2"/>
          <c:order val="0"/>
          <c:tx>
            <c:strRef>
              <c:f>Sheet1!$A$94</c:f>
              <c:strCache>
                <c:ptCount val="1"/>
                <c:pt idx="0">
                  <c:v>&lt;30</c:v>
                </c:pt>
              </c:strCache>
            </c:strRef>
          </c:tx>
          <c:marker>
            <c:symbol val="none"/>
          </c:marker>
          <c:cat>
            <c:strRef>
              <c:f>Sheet1!$B$91:$AD$91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Sheet1!$B$94:$AD$94</c:f>
              <c:numCache>
                <c:formatCode>0.00%</c:formatCode>
                <c:ptCount val="29"/>
                <c:pt idx="0">
                  <c:v>7.8363646323686476E-2</c:v>
                </c:pt>
                <c:pt idx="1">
                  <c:v>8.4693726997777205E-2</c:v>
                </c:pt>
                <c:pt idx="2">
                  <c:v>8.8064825945404546E-2</c:v>
                </c:pt>
                <c:pt idx="3">
                  <c:v>8.455964952465457E-2</c:v>
                </c:pt>
                <c:pt idx="4">
                  <c:v>8.1977831667046044E-2</c:v>
                </c:pt>
                <c:pt idx="5">
                  <c:v>8.7504002630918523E-2</c:v>
                </c:pt>
                <c:pt idx="6">
                  <c:v>9.4579536336867734E-2</c:v>
                </c:pt>
                <c:pt idx="7">
                  <c:v>9.4225794959961598E-2</c:v>
                </c:pt>
                <c:pt idx="8">
                  <c:v>9.0876734099261669E-2</c:v>
                </c:pt>
                <c:pt idx="9">
                  <c:v>9.6222413283162722E-2</c:v>
                </c:pt>
                <c:pt idx="10">
                  <c:v>0.10038038038038039</c:v>
                </c:pt>
                <c:pt idx="11">
                  <c:v>9.8582079517100227E-2</c:v>
                </c:pt>
                <c:pt idx="12">
                  <c:v>9.7977892902332511E-2</c:v>
                </c:pt>
                <c:pt idx="13">
                  <c:v>0.10108126078490352</c:v>
                </c:pt>
                <c:pt idx="14">
                  <c:v>0.10501745891686841</c:v>
                </c:pt>
                <c:pt idx="15">
                  <c:v>0.10724570334227523</c:v>
                </c:pt>
                <c:pt idx="16">
                  <c:v>0.1022021962282168</c:v>
                </c:pt>
                <c:pt idx="17">
                  <c:v>0.10745440707239248</c:v>
                </c:pt>
                <c:pt idx="18">
                  <c:v>0.11069891255097418</c:v>
                </c:pt>
                <c:pt idx="19">
                  <c:v>0.10873743250487011</c:v>
                </c:pt>
                <c:pt idx="20">
                  <c:v>0.10996062546412413</c:v>
                </c:pt>
                <c:pt idx="21">
                  <c:v>0.11447982012990615</c:v>
                </c:pt>
                <c:pt idx="22">
                  <c:v>0.11827920697173644</c:v>
                </c:pt>
                <c:pt idx="23">
                  <c:v>0.11284866358533351</c:v>
                </c:pt>
                <c:pt idx="24">
                  <c:v>0.11063838313674673</c:v>
                </c:pt>
                <c:pt idx="25">
                  <c:v>0.11541998875177818</c:v>
                </c:pt>
                <c:pt idx="26">
                  <c:v>0.11314215953320166</c:v>
                </c:pt>
                <c:pt idx="27">
                  <c:v>0.11886636111758461</c:v>
                </c:pt>
                <c:pt idx="28">
                  <c:v>0.11674935135289254</c:v>
                </c:pt>
              </c:numCache>
            </c:numRef>
          </c:val>
        </c:ser>
        <c:ser>
          <c:idx val="3"/>
          <c:order val="1"/>
          <c:tx>
            <c:strRef>
              <c:f>Sheet1!$A$95</c:f>
              <c:strCache>
                <c:ptCount val="1"/>
                <c:pt idx="0">
                  <c:v>30-39</c:v>
                </c:pt>
              </c:strCache>
            </c:strRef>
          </c:tx>
          <c:marker>
            <c:symbol val="none"/>
          </c:marker>
          <c:cat>
            <c:strRef>
              <c:f>Sheet1!$B$91:$AD$91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Sheet1!$B$95:$AD$95</c:f>
              <c:numCache>
                <c:formatCode>0.00%</c:formatCode>
                <c:ptCount val="29"/>
                <c:pt idx="0">
                  <c:v>0.1234902804201473</c:v>
                </c:pt>
                <c:pt idx="1">
                  <c:v>0.12616171840813822</c:v>
                </c:pt>
                <c:pt idx="2">
                  <c:v>0.13461570164810033</c:v>
                </c:pt>
                <c:pt idx="3">
                  <c:v>0.1303800376236276</c:v>
                </c:pt>
                <c:pt idx="4">
                  <c:v>0.13180447047995528</c:v>
                </c:pt>
                <c:pt idx="5">
                  <c:v>0.13397296619803142</c:v>
                </c:pt>
                <c:pt idx="6">
                  <c:v>0.14551740172136149</c:v>
                </c:pt>
                <c:pt idx="7">
                  <c:v>0.14298845185655748</c:v>
                </c:pt>
                <c:pt idx="8">
                  <c:v>0.13780258526722255</c:v>
                </c:pt>
                <c:pt idx="9">
                  <c:v>0.14259216075614023</c:v>
                </c:pt>
                <c:pt idx="10">
                  <c:v>0.14741882174351434</c:v>
                </c:pt>
                <c:pt idx="11">
                  <c:v>0.14803830946514718</c:v>
                </c:pt>
                <c:pt idx="12">
                  <c:v>0.144326870238143</c:v>
                </c:pt>
                <c:pt idx="13">
                  <c:v>0.14592335583766131</c:v>
                </c:pt>
                <c:pt idx="14">
                  <c:v>0.15100705192549987</c:v>
                </c:pt>
                <c:pt idx="15">
                  <c:v>0.15560251458834171</c:v>
                </c:pt>
                <c:pt idx="16">
                  <c:v>0.15095988426384349</c:v>
                </c:pt>
                <c:pt idx="17">
                  <c:v>0.15282095193327097</c:v>
                </c:pt>
                <c:pt idx="18">
                  <c:v>0.15868078948564346</c:v>
                </c:pt>
                <c:pt idx="19">
                  <c:v>0.16116615139917692</c:v>
                </c:pt>
                <c:pt idx="20">
                  <c:v>0.1604019823736163</c:v>
                </c:pt>
                <c:pt idx="21">
                  <c:v>0.16081683063454977</c:v>
                </c:pt>
                <c:pt idx="22">
                  <c:v>0.16657291076075245</c:v>
                </c:pt>
                <c:pt idx="23">
                  <c:v>0.1647942799782042</c:v>
                </c:pt>
                <c:pt idx="24">
                  <c:v>0.15971750912292101</c:v>
                </c:pt>
                <c:pt idx="25">
                  <c:v>0.16024718613865291</c:v>
                </c:pt>
                <c:pt idx="26">
                  <c:v>0.15626556279514625</c:v>
                </c:pt>
                <c:pt idx="27">
                  <c:v>0.15264142432752864</c:v>
                </c:pt>
                <c:pt idx="28">
                  <c:v>0.15472944284568577</c:v>
                </c:pt>
              </c:numCache>
            </c:numRef>
          </c:val>
        </c:ser>
        <c:ser>
          <c:idx val="4"/>
          <c:order val="2"/>
          <c:tx>
            <c:strRef>
              <c:f>Sheet1!$A$96</c:f>
              <c:strCache>
                <c:ptCount val="1"/>
                <c:pt idx="0">
                  <c:v>40-49</c:v>
                </c:pt>
              </c:strCache>
            </c:strRef>
          </c:tx>
          <c:marker>
            <c:symbol val="none"/>
          </c:marker>
          <c:cat>
            <c:strRef>
              <c:f>Sheet1!$B$91:$AD$91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Sheet1!$B$96:$AD$96</c:f>
              <c:numCache>
                <c:formatCode>0.00%</c:formatCode>
                <c:ptCount val="29"/>
                <c:pt idx="0">
                  <c:v>0.11943786769082275</c:v>
                </c:pt>
                <c:pt idx="1">
                  <c:v>0.12276472452745579</c:v>
                </c:pt>
                <c:pt idx="2">
                  <c:v>0.12668097146296489</c:v>
                </c:pt>
                <c:pt idx="3">
                  <c:v>0.11690079701378124</c:v>
                </c:pt>
                <c:pt idx="4">
                  <c:v>0.11939751240960599</c:v>
                </c:pt>
                <c:pt idx="5">
                  <c:v>0.12219850586919775</c:v>
                </c:pt>
                <c:pt idx="6">
                  <c:v>0.13169673918365088</c:v>
                </c:pt>
                <c:pt idx="7">
                  <c:v>0.12711270418549489</c:v>
                </c:pt>
                <c:pt idx="8">
                  <c:v>0.12924907368276359</c:v>
                </c:pt>
                <c:pt idx="9">
                  <c:v>0.12972484251969624</c:v>
                </c:pt>
                <c:pt idx="10">
                  <c:v>0.13457725442516791</c:v>
                </c:pt>
                <c:pt idx="11">
                  <c:v>0.13634579521994392</c:v>
                </c:pt>
                <c:pt idx="12">
                  <c:v>0.14136969271797473</c:v>
                </c:pt>
                <c:pt idx="13">
                  <c:v>0.14173683044832416</c:v>
                </c:pt>
                <c:pt idx="14">
                  <c:v>0.14412421936535039</c:v>
                </c:pt>
                <c:pt idx="15">
                  <c:v>0.14645050457122719</c:v>
                </c:pt>
                <c:pt idx="16">
                  <c:v>0.15000658680676776</c:v>
                </c:pt>
                <c:pt idx="17">
                  <c:v>0.15232395492582471</c:v>
                </c:pt>
                <c:pt idx="18">
                  <c:v>0.15902935904718574</c:v>
                </c:pt>
                <c:pt idx="19">
                  <c:v>0.15743289301171173</c:v>
                </c:pt>
                <c:pt idx="20">
                  <c:v>0.1630864776304787</c:v>
                </c:pt>
                <c:pt idx="21">
                  <c:v>0.16239502381546164</c:v>
                </c:pt>
                <c:pt idx="22">
                  <c:v>0.16739872087922514</c:v>
                </c:pt>
                <c:pt idx="23">
                  <c:v>0.16299443455772378</c:v>
                </c:pt>
                <c:pt idx="24">
                  <c:v>0.16843004596476965</c:v>
                </c:pt>
                <c:pt idx="25">
                  <c:v>0.16838251229577519</c:v>
                </c:pt>
                <c:pt idx="26">
                  <c:v>0.16218267281697968</c:v>
                </c:pt>
                <c:pt idx="27">
                  <c:v>0.15137731416937736</c:v>
                </c:pt>
                <c:pt idx="28">
                  <c:v>0.15752762720325428</c:v>
                </c:pt>
              </c:numCache>
            </c:numRef>
          </c:val>
        </c:ser>
        <c:ser>
          <c:idx val="5"/>
          <c:order val="3"/>
          <c:tx>
            <c:strRef>
              <c:f>Sheet1!$A$97</c:f>
              <c:strCache>
                <c:ptCount val="1"/>
                <c:pt idx="0">
                  <c:v>50-59</c:v>
                </c:pt>
              </c:strCache>
            </c:strRef>
          </c:tx>
          <c:marker>
            <c:symbol val="none"/>
          </c:marker>
          <c:cat>
            <c:strRef>
              <c:f>Sheet1!$B$91:$AD$91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Sheet1!$B$97:$AD$97</c:f>
              <c:numCache>
                <c:formatCode>0.00%</c:formatCode>
                <c:ptCount val="29"/>
                <c:pt idx="0">
                  <c:v>7.4302208576077222E-2</c:v>
                </c:pt>
                <c:pt idx="1">
                  <c:v>7.9263828251533497E-2</c:v>
                </c:pt>
                <c:pt idx="2">
                  <c:v>8.2640358595387986E-2</c:v>
                </c:pt>
                <c:pt idx="3">
                  <c:v>7.5752496245975451E-2</c:v>
                </c:pt>
                <c:pt idx="4">
                  <c:v>7.7576210120673686E-2</c:v>
                </c:pt>
                <c:pt idx="5">
                  <c:v>7.8803122796332892E-2</c:v>
                </c:pt>
                <c:pt idx="6">
                  <c:v>8.3396055373929578E-2</c:v>
                </c:pt>
                <c:pt idx="7">
                  <c:v>8.1145920870234298E-2</c:v>
                </c:pt>
                <c:pt idx="8">
                  <c:v>8.3319691711235613E-2</c:v>
                </c:pt>
                <c:pt idx="9">
                  <c:v>8.4709993890262694E-2</c:v>
                </c:pt>
                <c:pt idx="10">
                  <c:v>8.7220895982899005E-2</c:v>
                </c:pt>
                <c:pt idx="11">
                  <c:v>8.7175537818061963E-2</c:v>
                </c:pt>
                <c:pt idx="12">
                  <c:v>8.999999969969974E-2</c:v>
                </c:pt>
                <c:pt idx="13">
                  <c:v>8.9622213170267542E-2</c:v>
                </c:pt>
                <c:pt idx="14">
                  <c:v>9.1837039004239326E-2</c:v>
                </c:pt>
                <c:pt idx="15">
                  <c:v>9.6224504447403617E-2</c:v>
                </c:pt>
                <c:pt idx="16">
                  <c:v>9.7746189540217007E-2</c:v>
                </c:pt>
                <c:pt idx="17">
                  <c:v>9.9145253030583552E-2</c:v>
                </c:pt>
                <c:pt idx="18">
                  <c:v>0.10280298993067247</c:v>
                </c:pt>
                <c:pt idx="19">
                  <c:v>0.10512473322026809</c:v>
                </c:pt>
                <c:pt idx="20">
                  <c:v>0.11288262204300649</c:v>
                </c:pt>
                <c:pt idx="21">
                  <c:v>0.11127585467852459</c:v>
                </c:pt>
                <c:pt idx="22">
                  <c:v>0.11351431279288347</c:v>
                </c:pt>
                <c:pt idx="23">
                  <c:v>0.11143246436007515</c:v>
                </c:pt>
                <c:pt idx="24">
                  <c:v>0.11629601002244452</c:v>
                </c:pt>
                <c:pt idx="25">
                  <c:v>0.11692349967112922</c:v>
                </c:pt>
                <c:pt idx="26">
                  <c:v>0.11187261581049085</c:v>
                </c:pt>
                <c:pt idx="27">
                  <c:v>0.1061428012221612</c:v>
                </c:pt>
                <c:pt idx="28">
                  <c:v>0.1132734098366657</c:v>
                </c:pt>
              </c:numCache>
            </c:numRef>
          </c:val>
        </c:ser>
        <c:ser>
          <c:idx val="6"/>
          <c:order val="4"/>
          <c:tx>
            <c:strRef>
              <c:f>Sheet1!$A$98</c:f>
              <c:strCache>
                <c:ptCount val="1"/>
                <c:pt idx="0">
                  <c:v>60+</c:v>
                </c:pt>
              </c:strCache>
            </c:strRef>
          </c:tx>
          <c:marker>
            <c:symbol val="none"/>
          </c:marker>
          <c:cat>
            <c:strRef>
              <c:f>Sheet1!$B$91:$AD$91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Sheet1!$B$98:$AD$98</c:f>
              <c:numCache>
                <c:formatCode>0.00%</c:formatCode>
                <c:ptCount val="29"/>
                <c:pt idx="0">
                  <c:v>7.7200905258116057E-2</c:v>
                </c:pt>
                <c:pt idx="1">
                  <c:v>8.1207549621359995E-2</c:v>
                </c:pt>
                <c:pt idx="2">
                  <c:v>8.1346214347908632E-2</c:v>
                </c:pt>
                <c:pt idx="3">
                  <c:v>7.887365705067545E-2</c:v>
                </c:pt>
                <c:pt idx="4">
                  <c:v>7.8366185665309576E-2</c:v>
                </c:pt>
                <c:pt idx="5">
                  <c:v>7.8039497455139134E-2</c:v>
                </c:pt>
                <c:pt idx="6">
                  <c:v>7.8014186366507893E-2</c:v>
                </c:pt>
                <c:pt idx="7">
                  <c:v>8.0826225433907189E-2</c:v>
                </c:pt>
                <c:pt idx="8">
                  <c:v>8.0057115659209921E-2</c:v>
                </c:pt>
                <c:pt idx="9">
                  <c:v>7.8421915694029135E-2</c:v>
                </c:pt>
                <c:pt idx="10">
                  <c:v>7.9277039303815633E-2</c:v>
                </c:pt>
                <c:pt idx="11">
                  <c:v>8.3802552552552576E-2</c:v>
                </c:pt>
                <c:pt idx="12">
                  <c:v>8.2732939366955388E-2</c:v>
                </c:pt>
                <c:pt idx="13">
                  <c:v>8.5735402808573571E-2</c:v>
                </c:pt>
                <c:pt idx="14">
                  <c:v>8.4186389321103949E-2</c:v>
                </c:pt>
                <c:pt idx="15">
                  <c:v>8.6011267158613028E-2</c:v>
                </c:pt>
                <c:pt idx="16">
                  <c:v>8.8463386178024864E-2</c:v>
                </c:pt>
                <c:pt idx="17">
                  <c:v>9.2821184745879595E-2</c:v>
                </c:pt>
                <c:pt idx="18">
                  <c:v>9.4300518134715031E-2</c:v>
                </c:pt>
                <c:pt idx="19">
                  <c:v>9.8624008676201538E-2</c:v>
                </c:pt>
                <c:pt idx="20">
                  <c:v>0.10082577813709072</c:v>
                </c:pt>
                <c:pt idx="21">
                  <c:v>0.10036848569924543</c:v>
                </c:pt>
                <c:pt idx="22">
                  <c:v>0.10145600092812809</c:v>
                </c:pt>
                <c:pt idx="23">
                  <c:v>0.1040723981900452</c:v>
                </c:pt>
                <c:pt idx="24">
                  <c:v>0.1064168994827072</c:v>
                </c:pt>
                <c:pt idx="25">
                  <c:v>0.10607818174219878</c:v>
                </c:pt>
                <c:pt idx="26">
                  <c:v>0.104675361812157</c:v>
                </c:pt>
                <c:pt idx="27">
                  <c:v>0.10068958365738581</c:v>
                </c:pt>
                <c:pt idx="28">
                  <c:v>0.10259150425645672</c:v>
                </c:pt>
              </c:numCache>
            </c:numRef>
          </c:val>
        </c:ser>
        <c:marker val="1"/>
        <c:axId val="129333888"/>
        <c:axId val="129343872"/>
      </c:lineChart>
      <c:catAx>
        <c:axId val="129333888"/>
        <c:scaling>
          <c:orientation val="minMax"/>
        </c:scaling>
        <c:axPos val="b"/>
        <c:majorTickMark val="none"/>
        <c:tickLblPos val="nextTo"/>
        <c:crossAx val="129343872"/>
        <c:crosses val="autoZero"/>
        <c:auto val="1"/>
        <c:lblAlgn val="ctr"/>
        <c:lblOffset val="100"/>
      </c:catAx>
      <c:valAx>
        <c:axId val="12934387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crossAx val="12933388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90+ delinquent</a:t>
            </a:r>
            <a:r>
              <a:rPr lang="en-US" baseline="0"/>
              <a:t> balance proportion</a:t>
            </a:r>
            <a:endParaRPr lang="en-US"/>
          </a:p>
        </c:rich>
      </c:tx>
      <c:layout/>
    </c:title>
    <c:plotArea>
      <c:layout/>
      <c:lineChart>
        <c:grouping val="standard"/>
        <c:ser>
          <c:idx val="2"/>
          <c:order val="0"/>
          <c:tx>
            <c:strRef>
              <c:f>Sheet1!$A$67</c:f>
              <c:strCache>
                <c:ptCount val="1"/>
                <c:pt idx="0">
                  <c:v>&lt;30</c:v>
                </c:pt>
              </c:strCache>
            </c:strRef>
          </c:tx>
          <c:marker>
            <c:symbol val="none"/>
          </c:marker>
          <c:cat>
            <c:strRef>
              <c:f>Sheet1!$B$64:$AD$64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Sheet1!$B$67:$AD$67</c:f>
              <c:numCache>
                <c:formatCode>0.00%</c:formatCode>
                <c:ptCount val="29"/>
                <c:pt idx="0">
                  <c:v>3.7422901101010458E-2</c:v>
                </c:pt>
                <c:pt idx="1">
                  <c:v>4.1762384719072822E-2</c:v>
                </c:pt>
                <c:pt idx="2">
                  <c:v>4.28298567658984E-2</c:v>
                </c:pt>
                <c:pt idx="3">
                  <c:v>4.1547808756357413E-2</c:v>
                </c:pt>
                <c:pt idx="4">
                  <c:v>3.7498831996519183E-2</c:v>
                </c:pt>
                <c:pt idx="5">
                  <c:v>4.1595454073460866E-2</c:v>
                </c:pt>
                <c:pt idx="6">
                  <c:v>4.4945403985925191E-2</c:v>
                </c:pt>
                <c:pt idx="7">
                  <c:v>4.585183419317506E-2</c:v>
                </c:pt>
                <c:pt idx="8">
                  <c:v>4.1993608031678932E-2</c:v>
                </c:pt>
                <c:pt idx="9">
                  <c:v>4.6798949338832635E-2</c:v>
                </c:pt>
                <c:pt idx="10">
                  <c:v>4.91595045592308E-2</c:v>
                </c:pt>
                <c:pt idx="11">
                  <c:v>4.8888984843905206E-2</c:v>
                </c:pt>
                <c:pt idx="12">
                  <c:v>4.7552609908379007E-2</c:v>
                </c:pt>
                <c:pt idx="13">
                  <c:v>4.954437703712878E-2</c:v>
                </c:pt>
                <c:pt idx="14">
                  <c:v>5.1048128500914468E-2</c:v>
                </c:pt>
                <c:pt idx="15">
                  <c:v>5.3515168735671012E-2</c:v>
                </c:pt>
                <c:pt idx="16">
                  <c:v>5.1668568937102186E-2</c:v>
                </c:pt>
                <c:pt idx="17">
                  <c:v>5.6874143068738357E-2</c:v>
                </c:pt>
                <c:pt idx="18">
                  <c:v>5.801608196433921E-2</c:v>
                </c:pt>
                <c:pt idx="19">
                  <c:v>6.0311268382572947E-2</c:v>
                </c:pt>
                <c:pt idx="20">
                  <c:v>5.8442095707382208E-2</c:v>
                </c:pt>
                <c:pt idx="21">
                  <c:v>6.2518838050840228E-2</c:v>
                </c:pt>
                <c:pt idx="22">
                  <c:v>6.503140528559298E-2</c:v>
                </c:pt>
                <c:pt idx="23">
                  <c:v>6.4869818524847994E-2</c:v>
                </c:pt>
                <c:pt idx="24">
                  <c:v>6.1173597589877254E-2</c:v>
                </c:pt>
                <c:pt idx="25">
                  <c:v>6.5371830750839063E-2</c:v>
                </c:pt>
                <c:pt idx="26">
                  <c:v>6.3620466404192666E-2</c:v>
                </c:pt>
                <c:pt idx="27">
                  <c:v>6.5319640306609764E-2</c:v>
                </c:pt>
                <c:pt idx="28">
                  <c:v>6.2113052810412177E-2</c:v>
                </c:pt>
              </c:numCache>
            </c:numRef>
          </c:val>
        </c:ser>
        <c:ser>
          <c:idx val="3"/>
          <c:order val="1"/>
          <c:tx>
            <c:strRef>
              <c:f>Sheet1!$A$68</c:f>
              <c:strCache>
                <c:ptCount val="1"/>
                <c:pt idx="0">
                  <c:v>30-39</c:v>
                </c:pt>
              </c:strCache>
            </c:strRef>
          </c:tx>
          <c:marker>
            <c:symbol val="none"/>
          </c:marker>
          <c:cat>
            <c:strRef>
              <c:f>Sheet1!$B$64:$AD$64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Sheet1!$B$68:$AD$68</c:f>
              <c:numCache>
                <c:formatCode>0.00%</c:formatCode>
                <c:ptCount val="29"/>
                <c:pt idx="0">
                  <c:v>7.1853163676974863E-2</c:v>
                </c:pt>
                <c:pt idx="1">
                  <c:v>7.8941161413721539E-2</c:v>
                </c:pt>
                <c:pt idx="2">
                  <c:v>8.4063130508443593E-2</c:v>
                </c:pt>
                <c:pt idx="3">
                  <c:v>8.0222353857461015E-2</c:v>
                </c:pt>
                <c:pt idx="4">
                  <c:v>7.6839378061709748E-2</c:v>
                </c:pt>
                <c:pt idx="5">
                  <c:v>8.0118689903846158E-2</c:v>
                </c:pt>
                <c:pt idx="6">
                  <c:v>8.7458326349241139E-2</c:v>
                </c:pt>
                <c:pt idx="7">
                  <c:v>8.8165945381286498E-2</c:v>
                </c:pt>
                <c:pt idx="8">
                  <c:v>8.059551269102308E-2</c:v>
                </c:pt>
                <c:pt idx="9">
                  <c:v>8.7226751020507948E-2</c:v>
                </c:pt>
                <c:pt idx="10">
                  <c:v>9.1348893338340467E-2</c:v>
                </c:pt>
                <c:pt idx="11">
                  <c:v>8.9801410680012766E-2</c:v>
                </c:pt>
                <c:pt idx="12">
                  <c:v>8.4604435739254538E-2</c:v>
                </c:pt>
                <c:pt idx="13">
                  <c:v>8.6742804077775029E-2</c:v>
                </c:pt>
                <c:pt idx="14">
                  <c:v>8.7380638051638926E-2</c:v>
                </c:pt>
                <c:pt idx="15">
                  <c:v>9.0160523635174364E-2</c:v>
                </c:pt>
                <c:pt idx="16">
                  <c:v>8.9008557499349827E-2</c:v>
                </c:pt>
                <c:pt idx="17">
                  <c:v>9.1834244094648437E-2</c:v>
                </c:pt>
                <c:pt idx="18">
                  <c:v>9.4729333169284988E-2</c:v>
                </c:pt>
                <c:pt idx="19">
                  <c:v>9.7415095542279145E-2</c:v>
                </c:pt>
                <c:pt idx="20">
                  <c:v>9.3470460637264885E-2</c:v>
                </c:pt>
                <c:pt idx="21">
                  <c:v>9.6901206059185688E-2</c:v>
                </c:pt>
                <c:pt idx="22">
                  <c:v>9.9644963601524361E-2</c:v>
                </c:pt>
                <c:pt idx="23">
                  <c:v>9.893210006789499E-2</c:v>
                </c:pt>
                <c:pt idx="24">
                  <c:v>9.3880049483700323E-2</c:v>
                </c:pt>
                <c:pt idx="25">
                  <c:v>9.3824687301415119E-2</c:v>
                </c:pt>
                <c:pt idx="26">
                  <c:v>9.3338208981600723E-2</c:v>
                </c:pt>
                <c:pt idx="27">
                  <c:v>9.0051151484634162E-2</c:v>
                </c:pt>
                <c:pt idx="28">
                  <c:v>9.1196012963678727E-2</c:v>
                </c:pt>
              </c:numCache>
            </c:numRef>
          </c:val>
        </c:ser>
        <c:ser>
          <c:idx val="4"/>
          <c:order val="2"/>
          <c:tx>
            <c:strRef>
              <c:f>Sheet1!$A$69</c:f>
              <c:strCache>
                <c:ptCount val="1"/>
                <c:pt idx="0">
                  <c:v>40-49</c:v>
                </c:pt>
              </c:strCache>
            </c:strRef>
          </c:tx>
          <c:marker>
            <c:symbol val="none"/>
          </c:marker>
          <c:cat>
            <c:strRef>
              <c:f>Sheet1!$B$64:$AD$64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Sheet1!$B$69:$AD$69</c:f>
              <c:numCache>
                <c:formatCode>0.00%</c:formatCode>
                <c:ptCount val="29"/>
                <c:pt idx="0">
                  <c:v>9.368939985500746E-2</c:v>
                </c:pt>
                <c:pt idx="1">
                  <c:v>0.10274494860974914</c:v>
                </c:pt>
                <c:pt idx="2">
                  <c:v>0.10704208332964933</c:v>
                </c:pt>
                <c:pt idx="3">
                  <c:v>9.8250616409324532E-2</c:v>
                </c:pt>
                <c:pt idx="4">
                  <c:v>9.8171110998768199E-2</c:v>
                </c:pt>
                <c:pt idx="5">
                  <c:v>9.8316141578329991E-2</c:v>
                </c:pt>
                <c:pt idx="6">
                  <c:v>0.10704978715443193</c:v>
                </c:pt>
                <c:pt idx="7">
                  <c:v>0.10453831806338047</c:v>
                </c:pt>
                <c:pt idx="8">
                  <c:v>0.10389290910942516</c:v>
                </c:pt>
                <c:pt idx="9">
                  <c:v>0.1046900875130108</c:v>
                </c:pt>
                <c:pt idx="10">
                  <c:v>0.11061196244300657</c:v>
                </c:pt>
                <c:pt idx="11">
                  <c:v>0.11325191206613068</c:v>
                </c:pt>
                <c:pt idx="12">
                  <c:v>0.11296486364298068</c:v>
                </c:pt>
                <c:pt idx="13">
                  <c:v>0.11333300815049188</c:v>
                </c:pt>
                <c:pt idx="14">
                  <c:v>0.11234525018494408</c:v>
                </c:pt>
                <c:pt idx="15">
                  <c:v>0.11736490093245094</c:v>
                </c:pt>
                <c:pt idx="16">
                  <c:v>0.11745774210182676</c:v>
                </c:pt>
                <c:pt idx="17">
                  <c:v>0.12193706404382047</c:v>
                </c:pt>
                <c:pt idx="18">
                  <c:v>0.1242141839640878</c:v>
                </c:pt>
                <c:pt idx="19">
                  <c:v>0.12540667977145542</c:v>
                </c:pt>
                <c:pt idx="20">
                  <c:v>0.12804782898493169</c:v>
                </c:pt>
                <c:pt idx="21">
                  <c:v>0.12951762369344275</c:v>
                </c:pt>
                <c:pt idx="22">
                  <c:v>0.13176990172277617</c:v>
                </c:pt>
                <c:pt idx="23">
                  <c:v>0.13146322912928371</c:v>
                </c:pt>
                <c:pt idx="24">
                  <c:v>0.13145830671132946</c:v>
                </c:pt>
                <c:pt idx="25">
                  <c:v>0.13098000863505987</c:v>
                </c:pt>
                <c:pt idx="26">
                  <c:v>0.12496009130746519</c:v>
                </c:pt>
                <c:pt idx="27">
                  <c:v>0.11478686712780349</c:v>
                </c:pt>
                <c:pt idx="28">
                  <c:v>0.11910916550468327</c:v>
                </c:pt>
              </c:numCache>
            </c:numRef>
          </c:val>
        </c:ser>
        <c:ser>
          <c:idx val="5"/>
          <c:order val="3"/>
          <c:tx>
            <c:strRef>
              <c:f>Sheet1!$A$70</c:f>
              <c:strCache>
                <c:ptCount val="1"/>
                <c:pt idx="0">
                  <c:v>50-59</c:v>
                </c:pt>
              </c:strCache>
            </c:strRef>
          </c:tx>
          <c:marker>
            <c:symbol val="none"/>
          </c:marker>
          <c:cat>
            <c:strRef>
              <c:f>Sheet1!$B$64:$AD$64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Sheet1!$B$70:$AD$70</c:f>
              <c:numCache>
                <c:formatCode>0.00%</c:formatCode>
                <c:ptCount val="29"/>
                <c:pt idx="0">
                  <c:v>6.259713863550001E-2</c:v>
                </c:pt>
                <c:pt idx="1">
                  <c:v>7.4248204052534891E-2</c:v>
                </c:pt>
                <c:pt idx="2">
                  <c:v>7.8528716791220171E-2</c:v>
                </c:pt>
                <c:pt idx="3">
                  <c:v>7.1451332334273573E-2</c:v>
                </c:pt>
                <c:pt idx="4">
                  <c:v>6.9696410208894305E-2</c:v>
                </c:pt>
                <c:pt idx="5">
                  <c:v>6.9911257860392775E-2</c:v>
                </c:pt>
                <c:pt idx="6">
                  <c:v>7.4288239556895494E-2</c:v>
                </c:pt>
                <c:pt idx="7">
                  <c:v>7.2805904193904786E-2</c:v>
                </c:pt>
                <c:pt idx="8">
                  <c:v>7.3685699882185499E-2</c:v>
                </c:pt>
                <c:pt idx="9">
                  <c:v>7.6836776516282193E-2</c:v>
                </c:pt>
                <c:pt idx="10">
                  <c:v>7.7579963467136664E-2</c:v>
                </c:pt>
                <c:pt idx="11">
                  <c:v>7.6514598388117722E-2</c:v>
                </c:pt>
                <c:pt idx="12">
                  <c:v>7.7251719950285708E-2</c:v>
                </c:pt>
                <c:pt idx="13">
                  <c:v>7.723093127657138E-2</c:v>
                </c:pt>
                <c:pt idx="14">
                  <c:v>7.6206588987499088E-2</c:v>
                </c:pt>
                <c:pt idx="15">
                  <c:v>7.955699661437575E-2</c:v>
                </c:pt>
                <c:pt idx="16">
                  <c:v>8.1145012591782709E-2</c:v>
                </c:pt>
                <c:pt idx="17">
                  <c:v>8.3886952124970091E-2</c:v>
                </c:pt>
                <c:pt idx="18">
                  <c:v>8.7760683370299852E-2</c:v>
                </c:pt>
                <c:pt idx="19">
                  <c:v>9.1292841558473378E-2</c:v>
                </c:pt>
                <c:pt idx="20">
                  <c:v>9.4130646036970064E-2</c:v>
                </c:pt>
                <c:pt idx="21">
                  <c:v>9.5051504077957844E-2</c:v>
                </c:pt>
                <c:pt idx="22">
                  <c:v>9.6498698786115264E-2</c:v>
                </c:pt>
                <c:pt idx="23">
                  <c:v>9.7063147782099068E-2</c:v>
                </c:pt>
                <c:pt idx="24">
                  <c:v>9.7946693613685229E-2</c:v>
                </c:pt>
                <c:pt idx="25">
                  <c:v>9.7568833169534228E-2</c:v>
                </c:pt>
                <c:pt idx="26">
                  <c:v>9.3604964408122174E-2</c:v>
                </c:pt>
                <c:pt idx="27">
                  <c:v>8.4074667097712247E-2</c:v>
                </c:pt>
                <c:pt idx="28">
                  <c:v>9.3753345556865347E-2</c:v>
                </c:pt>
              </c:numCache>
            </c:numRef>
          </c:val>
        </c:ser>
        <c:ser>
          <c:idx val="6"/>
          <c:order val="4"/>
          <c:tx>
            <c:strRef>
              <c:f>Sheet1!$A$71</c:f>
              <c:strCache>
                <c:ptCount val="1"/>
                <c:pt idx="0">
                  <c:v>60+</c:v>
                </c:pt>
              </c:strCache>
            </c:strRef>
          </c:tx>
          <c:marker>
            <c:symbol val="none"/>
          </c:marker>
          <c:cat>
            <c:strRef>
              <c:f>Sheet1!$B$64:$AD$64</c:f>
              <c:strCache>
                <c:ptCount val="29"/>
                <c:pt idx="0">
                  <c:v>2005Q1</c:v>
                </c:pt>
                <c:pt idx="1">
                  <c:v>2005Q2</c:v>
                </c:pt>
                <c:pt idx="2">
                  <c:v>2005Q3</c:v>
                </c:pt>
                <c:pt idx="3">
                  <c:v>2005Q4</c:v>
                </c:pt>
                <c:pt idx="4">
                  <c:v>2006Q1</c:v>
                </c:pt>
                <c:pt idx="5">
                  <c:v>2006Q2</c:v>
                </c:pt>
                <c:pt idx="6">
                  <c:v>2006Q3</c:v>
                </c:pt>
                <c:pt idx="7">
                  <c:v>2006Q4</c:v>
                </c:pt>
                <c:pt idx="8">
                  <c:v>2007Q1</c:v>
                </c:pt>
                <c:pt idx="9">
                  <c:v>2007Q2</c:v>
                </c:pt>
                <c:pt idx="10">
                  <c:v>2007Q3</c:v>
                </c:pt>
                <c:pt idx="11">
                  <c:v>2007Q4</c:v>
                </c:pt>
                <c:pt idx="12">
                  <c:v>2008Q1</c:v>
                </c:pt>
                <c:pt idx="13">
                  <c:v>2008Q2</c:v>
                </c:pt>
                <c:pt idx="14">
                  <c:v>2008Q3</c:v>
                </c:pt>
                <c:pt idx="15">
                  <c:v>2008Q4</c:v>
                </c:pt>
                <c:pt idx="16">
                  <c:v>2009Q1</c:v>
                </c:pt>
                <c:pt idx="17">
                  <c:v>2009Q2</c:v>
                </c:pt>
                <c:pt idx="18">
                  <c:v>2009Q3</c:v>
                </c:pt>
                <c:pt idx="19">
                  <c:v>2009Q4</c:v>
                </c:pt>
                <c:pt idx="20">
                  <c:v>2010Q1</c:v>
                </c:pt>
                <c:pt idx="21">
                  <c:v>2010Q2</c:v>
                </c:pt>
                <c:pt idx="22">
                  <c:v>2010Q3</c:v>
                </c:pt>
                <c:pt idx="23">
                  <c:v>2010Q4</c:v>
                </c:pt>
                <c:pt idx="24">
                  <c:v>2011Q1</c:v>
                </c:pt>
                <c:pt idx="25">
                  <c:v>2011Q2</c:v>
                </c:pt>
                <c:pt idx="26">
                  <c:v>2011Q3</c:v>
                </c:pt>
                <c:pt idx="27">
                  <c:v>2011Q4</c:v>
                </c:pt>
                <c:pt idx="28">
                  <c:v>2012Q1</c:v>
                </c:pt>
              </c:strCache>
            </c:strRef>
          </c:cat>
          <c:val>
            <c:numRef>
              <c:f>Sheet1!$B$71:$AD$71</c:f>
              <c:numCache>
                <c:formatCode>0.00%</c:formatCode>
                <c:ptCount val="29"/>
                <c:pt idx="0">
                  <c:v>6.0192911982647396E-2</c:v>
                </c:pt>
                <c:pt idx="1">
                  <c:v>7.6544049181021701E-2</c:v>
                </c:pt>
                <c:pt idx="2">
                  <c:v>7.7001694929276041E-2</c:v>
                </c:pt>
                <c:pt idx="3">
                  <c:v>7.4038789729810539E-2</c:v>
                </c:pt>
                <c:pt idx="4">
                  <c:v>7.1161928383141518E-2</c:v>
                </c:pt>
                <c:pt idx="5">
                  <c:v>7.2464472395365603E-2</c:v>
                </c:pt>
                <c:pt idx="6">
                  <c:v>6.8620934476816914E-2</c:v>
                </c:pt>
                <c:pt idx="7">
                  <c:v>7.7212575438089223E-2</c:v>
                </c:pt>
                <c:pt idx="8">
                  <c:v>7.369863013698634E-2</c:v>
                </c:pt>
                <c:pt idx="9">
                  <c:v>7.6974477740640493E-2</c:v>
                </c:pt>
                <c:pt idx="10">
                  <c:v>7.6163324279544961E-2</c:v>
                </c:pt>
                <c:pt idx="11">
                  <c:v>7.8439172418654057E-2</c:v>
                </c:pt>
                <c:pt idx="12">
                  <c:v>7.1604264996073141E-2</c:v>
                </c:pt>
                <c:pt idx="13">
                  <c:v>8.0774691208339647E-2</c:v>
                </c:pt>
                <c:pt idx="14">
                  <c:v>7.6369501749112403E-2</c:v>
                </c:pt>
                <c:pt idx="15">
                  <c:v>7.5454637389740287E-2</c:v>
                </c:pt>
                <c:pt idx="16">
                  <c:v>7.9417210137175023E-2</c:v>
                </c:pt>
                <c:pt idx="17">
                  <c:v>8.5615418952152911E-2</c:v>
                </c:pt>
                <c:pt idx="18">
                  <c:v>8.701798739139753E-2</c:v>
                </c:pt>
                <c:pt idx="19">
                  <c:v>9.2259532215653986E-2</c:v>
                </c:pt>
                <c:pt idx="20">
                  <c:v>8.9936460219758527E-2</c:v>
                </c:pt>
                <c:pt idx="21">
                  <c:v>9.2682565924920732E-2</c:v>
                </c:pt>
                <c:pt idx="22">
                  <c:v>9.5447352543840153E-2</c:v>
                </c:pt>
                <c:pt idx="23">
                  <c:v>9.7894203588030859E-2</c:v>
                </c:pt>
                <c:pt idx="24">
                  <c:v>9.8658457909718084E-2</c:v>
                </c:pt>
                <c:pt idx="25">
                  <c:v>9.9363549347295368E-2</c:v>
                </c:pt>
                <c:pt idx="26">
                  <c:v>0.10031857571601502</c:v>
                </c:pt>
                <c:pt idx="27">
                  <c:v>9.3550146358667013E-2</c:v>
                </c:pt>
                <c:pt idx="28">
                  <c:v>9.4651457799516406E-2</c:v>
                </c:pt>
              </c:numCache>
            </c:numRef>
          </c:val>
        </c:ser>
        <c:marker val="1"/>
        <c:axId val="129379712"/>
        <c:axId val="129385600"/>
      </c:lineChart>
      <c:catAx>
        <c:axId val="129379712"/>
        <c:scaling>
          <c:orientation val="minMax"/>
        </c:scaling>
        <c:axPos val="b"/>
        <c:majorTickMark val="none"/>
        <c:tickLblPos val="nextTo"/>
        <c:crossAx val="129385600"/>
        <c:crosses val="autoZero"/>
        <c:auto val="1"/>
        <c:lblAlgn val="ctr"/>
        <c:lblOffset val="100"/>
      </c:catAx>
      <c:valAx>
        <c:axId val="12938560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crossAx val="12937971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0.10306</cdr:y>
    </cdr:from>
    <cdr:to>
      <cdr:x>0.23313</cdr:x>
      <cdr:y>0.13903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647868"/>
          <a:ext cx="2020713" cy="226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>
              <a:latin typeface="Arial" pitchFamily="34" charset="0"/>
              <a:cs typeface="Arial" pitchFamily="34" charset="0"/>
            </a:rPr>
            <a:t>Trillions of Dollars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0.04962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19050" y="-28575"/>
          <a:ext cx="8667750" cy="3119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80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Total Debt Balance and its Composition </a:t>
          </a:r>
        </a:p>
      </cdr:txBody>
    </cdr:sp>
  </cdr:relSizeAnchor>
  <cdr:relSizeAnchor xmlns:cdr="http://schemas.openxmlformats.org/drawingml/2006/chartDrawing">
    <cdr:from>
      <cdr:x>0.81098</cdr:x>
      <cdr:y>0.10182</cdr:y>
    </cdr:from>
    <cdr:to>
      <cdr:x>1</cdr:x>
      <cdr:y>0.13779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29372" y="640072"/>
          <a:ext cx="1638378" cy="2261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>
              <a:latin typeface="Arial" pitchFamily="34" charset="0"/>
              <a:cs typeface="Arial" pitchFamily="34" charset="0"/>
            </a:rPr>
            <a:t>Trillions of Dollars</a:t>
          </a:r>
        </a:p>
      </cdr:txBody>
    </cdr:sp>
  </cdr:relSizeAnchor>
  <cdr:relSizeAnchor xmlns:cdr="http://schemas.openxmlformats.org/drawingml/2006/chartDrawing">
    <cdr:from>
      <cdr:x>0</cdr:x>
      <cdr:y>0.96029</cdr:y>
    </cdr:from>
    <cdr:to>
      <cdr:x>0.64617</cdr:x>
      <cdr:y>1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0" y="6074715"/>
          <a:ext cx="5604876" cy="249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en-US" sz="1100" baseline="0" dirty="0">
              <a:latin typeface="Arial" pitchFamily="34" charset="0"/>
              <a:cs typeface="Arial" pitchFamily="34" charset="0"/>
            </a:rPr>
            <a:t>Source: </a:t>
          </a:r>
          <a:r>
            <a:rPr lang="en-US" sz="1100" baseline="0" dirty="0" smtClean="0">
              <a:latin typeface="Arial" pitchFamily="34" charset="0"/>
              <a:cs typeface="Arial" pitchFamily="34" charset="0"/>
            </a:rPr>
            <a:t>FRBNY </a:t>
          </a:r>
          <a:r>
            <a:rPr lang="en-US" sz="1100" baseline="0" dirty="0">
              <a:latin typeface="Arial" pitchFamily="34" charset="0"/>
              <a:cs typeface="Arial" pitchFamily="34" charset="0"/>
            </a:rPr>
            <a:t>Consumer Credit Panel/Equifax</a:t>
          </a:r>
        </a:p>
        <a:p xmlns:a="http://schemas.openxmlformats.org/drawingml/2006/main">
          <a:pPr algn="l"/>
          <a:endParaRPr lang="en-US" sz="11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0.88754</cdr:x>
      <cdr:y>0.31324</cdr:y>
    </cdr:from>
    <cdr:to>
      <cdr:x>0.93817</cdr:x>
      <cdr:y>0.34834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692991" y="1969153"/>
          <a:ext cx="438848" cy="220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>
              <a:latin typeface="Arial" pitchFamily="34" charset="0"/>
              <a:cs typeface="Arial" pitchFamily="34" charset="0"/>
            </a:rPr>
            <a:t>(3%)</a:t>
          </a:r>
        </a:p>
      </cdr:txBody>
    </cdr:sp>
  </cdr:relSizeAnchor>
  <cdr:relSizeAnchor xmlns:cdr="http://schemas.openxmlformats.org/drawingml/2006/chartDrawing">
    <cdr:from>
      <cdr:x>0.88644</cdr:x>
      <cdr:y>0.34833</cdr:y>
    </cdr:from>
    <cdr:to>
      <cdr:x>0.93991</cdr:x>
      <cdr:y>0.37952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7683457" y="2189746"/>
          <a:ext cx="463464" cy="196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>
              <a:latin typeface="Arial" pitchFamily="34" charset="0"/>
              <a:cs typeface="Arial" pitchFamily="34" charset="0"/>
            </a:rPr>
            <a:t>(8%)</a:t>
          </a:r>
        </a:p>
      </cdr:txBody>
    </cdr:sp>
  </cdr:relSizeAnchor>
  <cdr:relSizeAnchor xmlns:cdr="http://schemas.openxmlformats.org/drawingml/2006/chartDrawing">
    <cdr:from>
      <cdr:x>0.88561</cdr:x>
      <cdr:y>0.38681</cdr:y>
    </cdr:from>
    <cdr:to>
      <cdr:x>0.93625</cdr:x>
      <cdr:y>0.4206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7676262" y="2431651"/>
          <a:ext cx="438935" cy="212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>
              <a:latin typeface="Arial" pitchFamily="34" charset="0"/>
              <a:cs typeface="Arial" pitchFamily="34" charset="0"/>
            </a:rPr>
            <a:t>(6%)</a:t>
          </a:r>
        </a:p>
      </cdr:txBody>
    </cdr:sp>
  </cdr:relSizeAnchor>
  <cdr:relSizeAnchor xmlns:cdr="http://schemas.openxmlformats.org/drawingml/2006/chartDrawing">
    <cdr:from>
      <cdr:x>0.88551</cdr:x>
      <cdr:y>0.50194</cdr:y>
    </cdr:from>
    <cdr:to>
      <cdr:x>0.93993</cdr:x>
      <cdr:y>0.53573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7675367" y="3155444"/>
          <a:ext cx="471699" cy="212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>
              <a:latin typeface="Arial" pitchFamily="34" charset="0"/>
              <a:cs typeface="Arial" pitchFamily="34" charset="0"/>
            </a:rPr>
            <a:t>(72%)</a:t>
          </a:r>
        </a:p>
      </cdr:txBody>
    </cdr:sp>
  </cdr:relSizeAnchor>
  <cdr:relSizeAnchor xmlns:cdr="http://schemas.openxmlformats.org/drawingml/2006/chartDrawing">
    <cdr:from>
      <cdr:x>0.88561</cdr:x>
      <cdr:y>0.4586</cdr:y>
    </cdr:from>
    <cdr:to>
      <cdr:x>0.94003</cdr:x>
      <cdr:y>0.49239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7676281" y="2882960"/>
          <a:ext cx="471699" cy="212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>
              <a:latin typeface="Arial" pitchFamily="34" charset="0"/>
              <a:cs typeface="Arial" pitchFamily="34" charset="0"/>
            </a:rPr>
            <a:t>(5%)</a:t>
          </a:r>
        </a:p>
      </cdr:txBody>
    </cdr:sp>
  </cdr:relSizeAnchor>
  <cdr:relSizeAnchor xmlns:cdr="http://schemas.openxmlformats.org/drawingml/2006/chartDrawing">
    <cdr:from>
      <cdr:x>0.88762</cdr:x>
      <cdr:y>0.42219</cdr:y>
    </cdr:from>
    <cdr:to>
      <cdr:x>0.94204</cdr:x>
      <cdr:y>0.45598</cdr:y>
    </cdr:to>
    <cdr:sp macro="" textlink="">
      <cdr:nvSpPr>
        <cdr:cNvPr id="37" name="TextBox 1"/>
        <cdr:cNvSpPr txBox="1"/>
      </cdr:nvSpPr>
      <cdr:spPr>
        <a:xfrm xmlns:a="http://schemas.openxmlformats.org/drawingml/2006/main">
          <a:off x="7693684" y="2654067"/>
          <a:ext cx="471699" cy="212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800">
              <a:latin typeface="Arial" pitchFamily="34" charset="0"/>
              <a:cs typeface="Arial" pitchFamily="34" charset="0"/>
            </a:rPr>
            <a:t>(6%)</a:t>
          </a:r>
        </a:p>
      </cdr:txBody>
    </cdr:sp>
  </cdr:relSizeAnchor>
  <cdr:relSizeAnchor xmlns:cdr="http://schemas.openxmlformats.org/drawingml/2006/chartDrawing">
    <cdr:from>
      <cdr:x>0.67802</cdr:x>
      <cdr:y>0.23939</cdr:y>
    </cdr:from>
    <cdr:to>
      <cdr:x>0.91319</cdr:x>
      <cdr:y>0.29242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876895" y="1504923"/>
          <a:ext cx="2038395" cy="333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>
              <a:latin typeface="Arial" pitchFamily="34" charset="0"/>
              <a:cs typeface="Arial" pitchFamily="34" charset="0"/>
            </a:rPr>
            <a:t>2011Q</a:t>
          </a:r>
          <a:r>
            <a:rPr lang="en-US" sz="900" baseline="0">
              <a:latin typeface="Arial" pitchFamily="34" charset="0"/>
              <a:cs typeface="Arial" pitchFamily="34" charset="0"/>
            </a:rPr>
            <a:t>4Total: $11.53 Trillion</a:t>
          </a:r>
          <a:endParaRPr lang="en-US" sz="9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0.75824</cdr:x>
      <cdr:y>0.20455</cdr:y>
    </cdr:from>
    <cdr:to>
      <cdr:x>0.99341</cdr:x>
      <cdr:y>0.25758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572250" y="1285875"/>
          <a:ext cx="203835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>
              <a:latin typeface="Arial" pitchFamily="34" charset="0"/>
              <a:cs typeface="Arial" pitchFamily="34" charset="0"/>
            </a:rPr>
            <a:t>2012Q1</a:t>
          </a:r>
          <a:r>
            <a:rPr lang="en-US" sz="900" baseline="0">
              <a:latin typeface="Arial" pitchFamily="34" charset="0"/>
              <a:cs typeface="Arial" pitchFamily="34" charset="0"/>
            </a:rPr>
            <a:t> Total: $11.44 Trillion</a:t>
          </a:r>
          <a:endParaRPr lang="en-US" sz="9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0.84527</cdr:x>
      <cdr:y>0.27273</cdr:y>
    </cdr:from>
    <cdr:to>
      <cdr:x>0.85055</cdr:x>
      <cdr:y>0.30606</cdr:y>
    </cdr:to>
    <cdr:sp macro="" textlink="">
      <cdr:nvSpPr>
        <cdr:cNvPr id="16" name="Straight Arrow Connector 15"/>
        <cdr:cNvSpPr/>
      </cdr:nvSpPr>
      <cdr:spPr>
        <a:xfrm xmlns:a="http://schemas.openxmlformats.org/drawingml/2006/main">
          <a:off x="7326594" y="1714515"/>
          <a:ext cx="45766" cy="20952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0.87736</cdr:x>
      <cdr:y>0.2409</cdr:y>
    </cdr:from>
    <cdr:to>
      <cdr:x>0.88263</cdr:x>
      <cdr:y>0.30757</cdr:y>
    </cdr:to>
    <cdr:sp macro="" textlink="">
      <cdr:nvSpPr>
        <cdr:cNvPr id="17" name="Straight Arrow Connector 16"/>
        <cdr:cNvSpPr/>
      </cdr:nvSpPr>
      <cdr:spPr>
        <a:xfrm xmlns:a="http://schemas.openxmlformats.org/drawingml/2006/main">
          <a:off x="7604772" y="1514446"/>
          <a:ext cx="45679" cy="41912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0.7821</cdr:x>
      <cdr:y>0.22786</cdr:y>
    </cdr:from>
    <cdr:to>
      <cdr:x>0.96079</cdr:x>
      <cdr:y>0.26511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49217" y="1430251"/>
          <a:ext cx="1542032" cy="233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chemeClr val="tx2"/>
              </a:solidFill>
              <a:latin typeface="Arial" pitchFamily="34" charset="0"/>
              <a:cs typeface="Arial" pitchFamily="34" charset="0"/>
            </a:rPr>
            <a:t>Credit Card</a:t>
          </a:r>
        </a:p>
      </cdr:txBody>
    </cdr:sp>
  </cdr:relSizeAnchor>
  <cdr:relSizeAnchor xmlns:cdr="http://schemas.openxmlformats.org/drawingml/2006/chartDrawing">
    <cdr:from>
      <cdr:x>0.80325</cdr:x>
      <cdr:y>0.49429</cdr:y>
    </cdr:from>
    <cdr:to>
      <cdr:x>0.94234</cdr:x>
      <cdr:y>0.53154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931789" y="3102622"/>
          <a:ext cx="1200298" cy="233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rgbClr val="DAB014"/>
              </a:solidFill>
              <a:latin typeface="Arial" pitchFamily="34" charset="0"/>
              <a:cs typeface="Arial" pitchFamily="34" charset="0"/>
            </a:rPr>
            <a:t>Mortgage</a:t>
          </a:r>
          <a:r>
            <a:rPr lang="en-US" sz="1400" baseline="0">
              <a:solidFill>
                <a:srgbClr val="DAB014"/>
              </a:solidFill>
              <a:latin typeface="Arial" pitchFamily="34" charset="0"/>
              <a:cs typeface="Arial" pitchFamily="34" charset="0"/>
            </a:rPr>
            <a:t> </a:t>
          </a:r>
          <a:endParaRPr lang="en-US" sz="1400">
            <a:solidFill>
              <a:srgbClr val="DAB014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0.79444</cdr:x>
      <cdr:y>0.60339</cdr:y>
    </cdr:from>
    <cdr:to>
      <cdr:x>0.95894</cdr:x>
      <cdr:y>0.64064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03355" y="3787443"/>
          <a:ext cx="1421496" cy="233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Auto Loan</a:t>
          </a:r>
        </a:p>
      </cdr:txBody>
    </cdr:sp>
  </cdr:relSizeAnchor>
  <cdr:relSizeAnchor xmlns:cdr="http://schemas.openxmlformats.org/drawingml/2006/chartDrawing">
    <cdr:from>
      <cdr:x>0.76441</cdr:x>
      <cdr:y>0.70753</cdr:y>
    </cdr:from>
    <cdr:to>
      <cdr:x>0.95529</cdr:x>
      <cdr:y>0.76392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596591" y="4441166"/>
          <a:ext cx="1647227" cy="3539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>
              <a:solidFill>
                <a:schemeClr val="accent4"/>
              </a:solidFill>
              <a:latin typeface="Arial" pitchFamily="34" charset="0"/>
              <a:cs typeface="Arial" pitchFamily="34" charset="0"/>
            </a:rPr>
            <a:t>HE Revolving</a:t>
          </a:r>
        </a:p>
      </cdr:txBody>
    </cdr:sp>
  </cdr:relSizeAnchor>
  <cdr:relSizeAnchor xmlns:cdr="http://schemas.openxmlformats.org/drawingml/2006/chartDrawing">
    <cdr:from>
      <cdr:x>0</cdr:x>
      <cdr:y>8.4286E-5</cdr:y>
    </cdr:from>
    <cdr:to>
      <cdr:x>1</cdr:x>
      <cdr:y>0.1379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0" y="530"/>
          <a:ext cx="8669364" cy="866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>
              <a:latin typeface="Arial" pitchFamily="34" charset="0"/>
              <a:cs typeface="Arial" pitchFamily="34" charset="0"/>
            </a:rPr>
            <a:t>Percent</a:t>
          </a:r>
          <a:r>
            <a:rPr lang="en-US" sz="2800" baseline="0">
              <a:latin typeface="Arial" pitchFamily="34" charset="0"/>
              <a:cs typeface="Arial" pitchFamily="34" charset="0"/>
            </a:rPr>
            <a:t> of Balance </a:t>
          </a:r>
          <a:r>
            <a:rPr lang="en-US" sz="2800">
              <a:latin typeface="Arial" pitchFamily="34" charset="0"/>
              <a:cs typeface="Arial" pitchFamily="34" charset="0"/>
            </a:rPr>
            <a:t>90+</a:t>
          </a:r>
          <a:r>
            <a:rPr lang="en-US" sz="2800" baseline="0">
              <a:latin typeface="Arial" pitchFamily="34" charset="0"/>
              <a:cs typeface="Arial" pitchFamily="34" charset="0"/>
            </a:rPr>
            <a:t> Days Delinquent by Loan Type</a:t>
          </a:r>
          <a:endParaRPr lang="en-US" sz="28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0.12912</cdr:y>
    </cdr:from>
    <cdr:to>
      <cdr:x>0.1458</cdr:x>
      <cdr:y>0.16121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0" y="811918"/>
          <a:ext cx="1263993" cy="201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400">
              <a:latin typeface="Arial" pitchFamily="34" charset="0"/>
              <a:cs typeface="Arial" pitchFamily="34" charset="0"/>
            </a:rPr>
            <a:t>Percent</a:t>
          </a:r>
        </a:p>
      </cdr:txBody>
    </cdr:sp>
  </cdr:relSizeAnchor>
  <cdr:relSizeAnchor xmlns:cdr="http://schemas.openxmlformats.org/drawingml/2006/chartDrawing">
    <cdr:from>
      <cdr:x>0.89823</cdr:x>
      <cdr:y>0.12789</cdr:y>
    </cdr:from>
    <cdr:to>
      <cdr:x>0.99954</cdr:x>
      <cdr:y>0.15998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7806582" y="804184"/>
          <a:ext cx="858794" cy="201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400">
              <a:latin typeface="Arial" pitchFamily="34" charset="0"/>
              <a:cs typeface="Arial" pitchFamily="34" charset="0"/>
            </a:rPr>
            <a:t>Percent</a:t>
          </a:r>
        </a:p>
      </cdr:txBody>
    </cdr:sp>
  </cdr:relSizeAnchor>
  <cdr:relSizeAnchor xmlns:cdr="http://schemas.openxmlformats.org/drawingml/2006/chartDrawing">
    <cdr:from>
      <cdr:x>0</cdr:x>
      <cdr:y>0.96026</cdr:y>
    </cdr:from>
    <cdr:to>
      <cdr:x>0.64652</cdr:x>
      <cdr:y>1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-31229" y="6038225"/>
          <a:ext cx="5604917" cy="249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100" baseline="0" dirty="0">
              <a:latin typeface="Arial" pitchFamily="34" charset="0"/>
              <a:cs typeface="Arial" pitchFamily="34" charset="0"/>
            </a:rPr>
            <a:t>Source: </a:t>
          </a:r>
          <a:r>
            <a:rPr lang="en-US" sz="1100" baseline="0" dirty="0" smtClean="0">
              <a:latin typeface="Arial" pitchFamily="34" charset="0"/>
              <a:cs typeface="Arial" pitchFamily="34" charset="0"/>
            </a:rPr>
            <a:t>FRBNY </a:t>
          </a:r>
          <a:r>
            <a:rPr lang="en-US" sz="1100" baseline="0" dirty="0">
              <a:latin typeface="Arial" pitchFamily="34" charset="0"/>
              <a:cs typeface="Arial" pitchFamily="34" charset="0"/>
            </a:rPr>
            <a:t>Consumer Credit Panel/Equifax</a:t>
          </a:r>
          <a:endParaRPr lang="en-US" sz="11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0.78182</cdr:x>
      <cdr:y>0.40828</cdr:y>
    </cdr:from>
    <cdr:to>
      <cdr:x>0.93899</cdr:x>
      <cdr:y>0.44553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746861" y="2562778"/>
          <a:ext cx="1356322" cy="233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Student Loan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0.08978</cdr:y>
    </cdr:from>
    <cdr:to>
      <cdr:x>0.23313</cdr:x>
      <cdr:y>0.12575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64948"/>
          <a:ext cx="2022169" cy="226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en-US" sz="1400">
              <a:latin typeface="Arial" pitchFamily="34" charset="0"/>
              <a:cs typeface="Arial" pitchFamily="34" charset="0"/>
            </a:rPr>
            <a:t>Billions of Dollars</a:t>
          </a:r>
        </a:p>
      </cdr:txBody>
    </cdr:sp>
  </cdr:relSizeAnchor>
  <cdr:relSizeAnchor xmlns:cdr="http://schemas.openxmlformats.org/drawingml/2006/chartDrawing">
    <cdr:from>
      <cdr:x>0.0207</cdr:x>
      <cdr:y>0</cdr:y>
    </cdr:from>
    <cdr:to>
      <cdr:x>0.9646</cdr:x>
      <cdr:y>0.04962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9570" y="0"/>
          <a:ext cx="8187367" cy="3122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80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New Seriously Delinquent</a:t>
          </a:r>
          <a:r>
            <a:rPr lang="en-US" sz="2800" baseline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 Balances by Loan Type</a:t>
          </a:r>
          <a:endParaRPr lang="en-US" sz="2800">
            <a:solidFill>
              <a:sysClr val="windowText" lastClr="0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0.81098</cdr:x>
      <cdr:y>0.08854</cdr:y>
    </cdr:from>
    <cdr:to>
      <cdr:x>1</cdr:x>
      <cdr:y>0.12451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34437" y="557145"/>
          <a:ext cx="1639559" cy="226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400">
              <a:latin typeface="Arial" pitchFamily="34" charset="0"/>
              <a:cs typeface="Arial" pitchFamily="34" charset="0"/>
            </a:rPr>
            <a:t>Billions of Dollars</a:t>
          </a:r>
        </a:p>
      </cdr:txBody>
    </cdr:sp>
  </cdr:relSizeAnchor>
  <cdr:relSizeAnchor xmlns:cdr="http://schemas.openxmlformats.org/drawingml/2006/chartDrawing">
    <cdr:from>
      <cdr:x>0</cdr:x>
      <cdr:y>0.96029</cdr:y>
    </cdr:from>
    <cdr:to>
      <cdr:x>0.64617</cdr:x>
      <cdr:y>1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-23422" y="6066279"/>
          <a:ext cx="5604917" cy="249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en-US" sz="1100" baseline="0" dirty="0">
              <a:latin typeface="Arial" pitchFamily="34" charset="0"/>
              <a:cs typeface="Arial" pitchFamily="34" charset="0"/>
            </a:rPr>
            <a:t>Source: </a:t>
          </a:r>
          <a:r>
            <a:rPr lang="en-US" sz="1100" baseline="0" dirty="0" smtClean="0">
              <a:latin typeface="Arial" pitchFamily="34" charset="0"/>
              <a:cs typeface="Arial" pitchFamily="34" charset="0"/>
            </a:rPr>
            <a:t>FRBNY </a:t>
          </a:r>
          <a:r>
            <a:rPr lang="en-US" sz="1100" baseline="0" dirty="0">
              <a:latin typeface="Arial" pitchFamily="34" charset="0"/>
              <a:cs typeface="Arial" pitchFamily="34" charset="0"/>
            </a:rPr>
            <a:t>Consumer Credit Panel/Equifax	</a:t>
          </a:r>
          <a:endParaRPr lang="en-US" sz="11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0.56755</cdr:x>
      <cdr:y>0.96257</cdr:y>
    </cdr:from>
    <cdr:to>
      <cdr:x>1</cdr:x>
      <cdr:y>0.99693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919382" y="6051176"/>
          <a:ext cx="3748368" cy="216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100" baseline="0" dirty="0">
              <a:latin typeface="Arial" pitchFamily="34" charset="0"/>
              <a:cs typeface="Arial" pitchFamily="34" charset="0"/>
            </a:rPr>
            <a:t>Note:  90 or more days delinquent</a:t>
          </a:r>
          <a:endParaRPr lang="en-US" sz="11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89300" cy="287338"/>
          </a:xfrm>
          <a:prstGeom prst="rect">
            <a:avLst/>
          </a:prstGeom>
        </p:spPr>
        <p:txBody>
          <a:bodyPr vert="horz" wrap="square" lIns="76285" tIns="38143" rIns="76285" bIns="3814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98950" y="0"/>
            <a:ext cx="3289300" cy="287338"/>
          </a:xfrm>
          <a:prstGeom prst="rect">
            <a:avLst/>
          </a:prstGeom>
        </p:spPr>
        <p:txBody>
          <a:bodyPr vert="horz" wrap="square" lIns="76285" tIns="38143" rIns="76285" bIns="3814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5472113"/>
            <a:ext cx="3289300" cy="287337"/>
          </a:xfrm>
          <a:prstGeom prst="rect">
            <a:avLst/>
          </a:prstGeom>
        </p:spPr>
        <p:txBody>
          <a:bodyPr vert="horz" wrap="square" lIns="76285" tIns="38143" rIns="76285" bIns="38143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98950" y="5472113"/>
            <a:ext cx="3289300" cy="287337"/>
          </a:xfrm>
          <a:prstGeom prst="rect">
            <a:avLst/>
          </a:prstGeom>
        </p:spPr>
        <p:txBody>
          <a:bodyPr vert="horz" wrap="square" lIns="76285" tIns="38143" rIns="76285" bIns="3814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5AB9D31-21DE-44B0-8A2D-CD6FB311D4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89300" cy="287338"/>
          </a:xfrm>
          <a:prstGeom prst="rect">
            <a:avLst/>
          </a:prstGeom>
        </p:spPr>
        <p:txBody>
          <a:bodyPr vert="horz" wrap="square" lIns="72164" tIns="36082" rIns="72164" bIns="36082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98950" y="0"/>
            <a:ext cx="3289300" cy="287338"/>
          </a:xfrm>
          <a:prstGeom prst="rect">
            <a:avLst/>
          </a:prstGeom>
        </p:spPr>
        <p:txBody>
          <a:bodyPr vert="horz" wrap="square" lIns="72164" tIns="36082" rIns="72164" bIns="36082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431800"/>
            <a:ext cx="2881312" cy="216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2164" tIns="36082" rIns="72164" bIns="3608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8825" y="2736850"/>
            <a:ext cx="6072188" cy="2592388"/>
          </a:xfrm>
          <a:prstGeom prst="rect">
            <a:avLst/>
          </a:prstGeom>
        </p:spPr>
        <p:txBody>
          <a:bodyPr vert="horz" lIns="72164" tIns="36082" rIns="72164" bIns="360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472113"/>
            <a:ext cx="3289300" cy="287337"/>
          </a:xfrm>
          <a:prstGeom prst="rect">
            <a:avLst/>
          </a:prstGeom>
        </p:spPr>
        <p:txBody>
          <a:bodyPr vert="horz" wrap="square" lIns="72164" tIns="36082" rIns="72164" bIns="36082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98950" y="5472113"/>
            <a:ext cx="3289300" cy="287337"/>
          </a:xfrm>
          <a:prstGeom prst="rect">
            <a:avLst/>
          </a:prstGeom>
        </p:spPr>
        <p:txBody>
          <a:bodyPr vert="horz" wrap="square" lIns="72164" tIns="36082" rIns="72164" bIns="36082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F35C3CE5-F5FF-4D3B-BD8A-1242EB1473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74424-C940-423E-939A-67B4DC3B0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3E6C2-FF3B-4D5E-9AE9-D960A4045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12AB3-3EBF-4AE9-8095-7E5AE7768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3184-R14-FedPPT_5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93192" y="6341364"/>
            <a:ext cx="7379208" cy="28803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 marL="0" indent="0">
              <a:lnSpc>
                <a:spcPts val="2500"/>
              </a:lnSpc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93192" y="4224528"/>
            <a:ext cx="7379208" cy="1298448"/>
          </a:xfrm>
        </p:spPr>
        <p:txBody>
          <a:bodyPr lIns="0" tIns="0" rIns="0">
            <a:noAutofit/>
          </a:bodyPr>
          <a:lstStyle>
            <a:lvl1pPr algn="l">
              <a:lnSpc>
                <a:spcPts val="3500"/>
              </a:lnSpc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93192" y="5753290"/>
            <a:ext cx="8293608" cy="576072"/>
          </a:xfrm>
        </p:spPr>
        <p:txBody>
          <a:bodyPr lIns="0" tIns="0" rIns="0" bIns="0">
            <a:noAutofit/>
          </a:bodyPr>
          <a:lstStyle>
            <a:lvl1pPr marL="0">
              <a:lnSpc>
                <a:spcPts val="2000"/>
              </a:lnSpc>
              <a:spcBef>
                <a:spcPts val="0"/>
              </a:spcBef>
              <a:buNone/>
              <a:defRPr sz="1700">
                <a:solidFill>
                  <a:srgbClr val="FFFFFF"/>
                </a:solidFill>
              </a:defRPr>
            </a:lvl1pPr>
            <a:lvl2pPr marL="0" indent="0">
              <a:lnSpc>
                <a:spcPts val="2500"/>
              </a:lnSpc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DBB24-DB77-4059-9939-77DD7DA77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7B5C8-0D22-4AD0-AF37-D91686C87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00230-D4F5-4BCC-B43E-65D1A3199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E6271-997D-4CA4-BF9F-22B77C56C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02105-AC5F-4743-9854-BAB28177C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05150-25A8-4F97-892E-48F735E7A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E288E-CB4C-4697-B8F1-D098F7E12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90A2E-873C-4015-BB92-B36F58CAD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D62B6A9-8CC6-4714-B26E-C2003883F4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1000" y="6324600"/>
            <a:ext cx="7378700" cy="28733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1600" i="1" smtClean="0"/>
              <a:t>The views expressed are those of the authors and do not necessarily represent the views of the Federal Reserve Bank of New York or of the Federal Reserve System</a:t>
            </a:r>
            <a:endParaRPr lang="en-US" sz="1600" smtClean="0">
              <a:latin typeface="Arial" charset="0"/>
            </a:endParaRPr>
          </a:p>
        </p:txBody>
      </p:sp>
      <p:sp>
        <p:nvSpPr>
          <p:cNvPr id="3075" name="Title 4"/>
          <p:cNvSpPr>
            <a:spLocks noGrp="1"/>
          </p:cNvSpPr>
          <p:nvPr>
            <p:ph type="ctrTitle"/>
          </p:nvPr>
        </p:nvSpPr>
        <p:spPr>
          <a:xfrm>
            <a:off x="381000" y="4191000"/>
            <a:ext cx="7543800" cy="12985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Student Loan Balance &amp; Repayment Trends in the FRBNY Consumer Credit Panel</a:t>
            </a:r>
          </a:p>
        </p:txBody>
      </p:sp>
      <p:sp>
        <p:nvSpPr>
          <p:cNvPr id="307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5638800"/>
            <a:ext cx="8293100" cy="5762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Arial" charset="0"/>
              </a:rPr>
              <a:t>Donghoon</a:t>
            </a:r>
            <a:r>
              <a:rPr lang="en-US" dirty="0" smtClean="0">
                <a:latin typeface="Arial" charset="0"/>
              </a:rPr>
              <a:t> Lee and Meta Brown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</a:rPr>
              <a:t>June 6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2012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391400" y="6572250"/>
            <a:ext cx="1541463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r">
              <a:lnSpc>
                <a:spcPts val="900"/>
              </a:lnSpc>
            </a:pPr>
            <a:endParaRPr lang="en-US" sz="2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PRELIMINARY, PLEASE ASK US BEFORE CITING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Historically, student loans and credit card debt most delinquent.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Perhaps surprising, given student loans associated with higher skilled borrowers.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smtClean="0">
                <a:sym typeface="Wingdings" pitchFamily="2" charset="2"/>
              </a:rPr>
              <a:t> b</a:t>
            </a:r>
            <a:r>
              <a:rPr lang="en-US" sz="2300" dirty="0" smtClean="0"/>
              <a:t>ut younger borrowers have substantially higher delinquency rates.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smtClean="0">
                <a:sym typeface="Wingdings" pitchFamily="2" charset="2"/>
              </a:rPr>
              <a:t> &amp;</a:t>
            </a:r>
            <a:r>
              <a:rPr lang="en-US" sz="2300" dirty="0" smtClean="0"/>
              <a:t> credit card and student loan are uncollateralized debts.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While mortgage, credit card and auto delinquency have declined substantially from their 2010 peaks, student loan and HELOC delinquency remain at or near peak.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>
                <a:sym typeface="Wingdings" pitchFamily="2" charset="2"/>
              </a:rPr>
              <a:t>All non-SL consumer debt % of balance 90+dpd peaked at 8.7 in 2010Q1, fell to 6.8 by 2012Q1.</a:t>
            </a:r>
            <a:endParaRPr lang="en-US" sz="10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>
                <a:sym typeface="Wingdings" pitchFamily="2" charset="2"/>
              </a:rPr>
              <a:t>Student loan % of balance 90+dpd 8.7 in 2010Q1, 8.7 2012Q1.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0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dirty="0" smtClean="0">
                <a:sym typeface="Wingdings" pitchFamily="2" charset="2"/>
              </a:rPr>
              <a:t>14% of student loan borrowers have some past due balance.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Student Loan Delinquency Rate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1200" y="640080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More students?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Higher balance per student?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Lower repayment rate among past borrowers?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What is driving the growth in balance?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640080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81000" y="228600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 algn="ctr"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Who are student loan borrowers?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632460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90600"/>
            <a:ext cx="6172200" cy="519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62000"/>
            <a:ext cx="5876925" cy="493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477000"/>
          </a:xfrm>
        </p:spPr>
        <p:txBody>
          <a:bodyPr/>
          <a:lstStyle/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/>
              <a:t>As far as we can tell, sources are limited.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en-US" sz="24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dirty="0" smtClean="0"/>
              <a:t>Department of Education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en-US" sz="10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dirty="0" smtClean="0"/>
              <a:t>Sallie Mae, private lenders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en-US" sz="10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dirty="0" smtClean="0"/>
              <a:t>Mark </a:t>
            </a:r>
            <a:r>
              <a:rPr lang="en-US" sz="2400" dirty="0" err="1" smtClean="0"/>
              <a:t>Kantrowitz</a:t>
            </a:r>
            <a:r>
              <a:rPr lang="en-US" sz="2400" dirty="0" smtClean="0"/>
              <a:t>/finaid.org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sz="10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dirty="0" smtClean="0"/>
              <a:t>2003 </a:t>
            </a:r>
            <a:r>
              <a:rPr lang="en-US" sz="2400" dirty="0" err="1" smtClean="0"/>
              <a:t>Transunion</a:t>
            </a:r>
            <a:r>
              <a:rPr lang="en-US" sz="2400" dirty="0" smtClean="0"/>
              <a:t> data from Board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sz="10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dirty="0" smtClean="0"/>
              <a:t>Aggregates in the </a:t>
            </a:r>
            <a:r>
              <a:rPr lang="en-US" sz="2400" dirty="0" smtClean="0"/>
              <a:t>G.19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sz="10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400" dirty="0" smtClean="0"/>
              <a:t>SCF</a:t>
            </a:r>
            <a:endParaRPr lang="en-US" sz="24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sz="24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sz="24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400" dirty="0" smtClean="0"/>
              <a:t>Our data: the FRBNY Consumer Credit Panel (CCP)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sz="24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/>
              <a:t>Panel of loans, individual- and household-level, based on individual credit reports from </a:t>
            </a:r>
            <a:r>
              <a:rPr lang="en-US" sz="2400" dirty="0" smtClean="0"/>
              <a:t>Equifax.</a:t>
            </a:r>
            <a:endParaRPr lang="en-US" sz="24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/>
              <a:t>Quarterly reports on HH credit conditions, blogs, internal &amp; external publications</a:t>
            </a:r>
          </a:p>
        </p:txBody>
      </p:sp>
      <p:sp>
        <p:nvSpPr>
          <p:cNvPr id="14339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Student Loan Balance &amp; Repayment Data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640080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81000" y="228600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 algn="ctr"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Who is paying down? Who is accumulating?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9800" y="632460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81000" y="228600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 algn="ctr"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The youngest borrowers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640080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685800" y="228600"/>
          <a:ext cx="80772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Aggregate student loans have increased </a:t>
            </a:r>
            <a:r>
              <a:rPr lang="en-US" sz="2300" dirty="0" err="1" smtClean="0"/>
              <a:t>severalfold</a:t>
            </a:r>
            <a:r>
              <a:rPr lang="en-US" sz="2300" dirty="0" smtClean="0"/>
              <a:t> since 1999Q1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	</a:t>
            </a:r>
            <a:r>
              <a:rPr lang="en-US" sz="2300" dirty="0" smtClean="0">
                <a:sym typeface="Wingdings" pitchFamily="2" charset="2"/>
              </a:rPr>
              <a:t> </a:t>
            </a:r>
            <a:r>
              <a:rPr lang="en-US" sz="2300" dirty="0" smtClean="0"/>
              <a:t>now the second largest consumer debt category.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While all other consumer debt categories declined in balance and became less delinquent since 2009, aggregate student loan debt has continued its long upward trend and become more delinquent.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This debt accumulation is driven by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300" dirty="0" smtClean="0"/>
              <a:t>More students,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300" dirty="0" smtClean="0"/>
              <a:t>Higher balances per student	and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300" dirty="0" smtClean="0"/>
              <a:t>Slow rates of </a:t>
            </a:r>
            <a:r>
              <a:rPr lang="en-US" sz="2300" dirty="0" err="1" smtClean="0"/>
              <a:t>paydown</a:t>
            </a:r>
            <a:r>
              <a:rPr lang="en-US" sz="2300" dirty="0" smtClean="0"/>
              <a:t> among past borrowers.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Past borrowers under 50 show no evidence of </a:t>
            </a:r>
            <a:r>
              <a:rPr lang="en-US" sz="2300" dirty="0" err="1" smtClean="0"/>
              <a:t>paydown</a:t>
            </a:r>
            <a:r>
              <a:rPr lang="en-US" sz="2300" dirty="0" smtClean="0"/>
              <a:t> in the aggregate. Aged borrowers show only modest </a:t>
            </a:r>
            <a:r>
              <a:rPr lang="en-US" sz="2300" dirty="0" err="1" smtClean="0"/>
              <a:t>paydown</a:t>
            </a:r>
            <a:r>
              <a:rPr lang="en-US" sz="2300" dirty="0" smtClean="0"/>
              <a:t>. 40-49 year old borrowers have high and growing delinquency rates.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Young student borrowers are accumulating debt at unprecedented rates and have lost default recourse.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Summary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656869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17513" y="4079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/>
              <a:t>Representative Panel and Household Matching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/>
              <a:t>Unique sample design generating a longitudinal quarterly panel of individuals and households from 1999-2012.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Universe: entire US Population with credit files (240 million individuals per quarter, aged 18 and older.)</a:t>
            </a:r>
          </a:p>
          <a:p>
            <a:pPr eaLnBrk="1" hangingPunct="1">
              <a:lnSpc>
                <a:spcPct val="80000"/>
              </a:lnSpc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Sample selection: representative 5% using last 4 digits of SSN + All household members</a:t>
            </a:r>
          </a:p>
          <a:p>
            <a:pPr eaLnBrk="1" hangingPunct="1">
              <a:lnSpc>
                <a:spcPct val="80000"/>
              </a:lnSpc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Household matching: based on home address</a:t>
            </a:r>
          </a:p>
          <a:p>
            <a:pPr eaLnBrk="1" hangingPunct="1">
              <a:lnSpc>
                <a:spcPct val="80000"/>
              </a:lnSpc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Representative sample of US individuals and households (about 40 million individuals per quarter)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directly consistent with macro time-series statistics such as G19</a:t>
            </a:r>
          </a:p>
          <a:p>
            <a:pPr eaLnBrk="1" hangingPunct="1">
              <a:lnSpc>
                <a:spcPct val="80000"/>
              </a:lnSpc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CCP/Equifax </a:t>
            </a:r>
            <a:r>
              <a:rPr lang="en-US" sz="2800" b="1" dirty="0" smtClean="0">
                <a:solidFill>
                  <a:schemeClr val="tx2"/>
                </a:solidFill>
              </a:rPr>
              <a:t>Sample </a:t>
            </a:r>
            <a:r>
              <a:rPr lang="en-US" sz="2800" b="1" dirty="0">
                <a:solidFill>
                  <a:schemeClr val="tx2"/>
                </a:solidFill>
              </a:rPr>
              <a:t>Design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640080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04800" y="213360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 algn="ctr"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Additional slides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486400"/>
          </a:xfrm>
        </p:spPr>
        <p:txBody>
          <a:bodyPr/>
          <a:lstStyle/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dirty="0" smtClean="0"/>
              <a:t>Panel of loans, individual- and household-level, based on individual credit reports from Equifax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</a:pPr>
            <a:endParaRPr lang="en-US" sz="24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/>
              <a:t> </a:t>
            </a:r>
            <a:r>
              <a:rPr lang="en-US" sz="2100" b="1" dirty="0" smtClean="0"/>
              <a:t>Ability to track individual borrower over time</a:t>
            </a:r>
            <a:r>
              <a:rPr lang="en-US" sz="2100" dirty="0" smtClean="0"/>
              <a:t>: can link over refinances, geographic moves, consolidation; can analyze entry into home-ownership or student borrowing, can follow pay-down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</a:pPr>
            <a:endParaRPr lang="en-US" sz="21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100" b="1" dirty="0" smtClean="0"/>
              <a:t> Ability to link multiple loans for same person at any point in time</a:t>
            </a:r>
            <a:r>
              <a:rPr lang="en-US" sz="2100" dirty="0" smtClean="0"/>
              <a:t>:  multiple first mortgages, additional first/second mortgages, debt substitution, delinquency profile across various loan types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</a:pPr>
            <a:endParaRPr lang="en-US" sz="2100" b="1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100" b="1" dirty="0" smtClean="0"/>
              <a:t> Ability to link individuals in the same household</a:t>
            </a:r>
            <a:r>
              <a:rPr lang="en-US" sz="2100" dirty="0" smtClean="0"/>
              <a:t>: credit/loan situation of all family members – total exposure and distribution within household</a:t>
            </a:r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</a:pPr>
            <a:endParaRPr lang="en-US" sz="2100" dirty="0" smtClean="0"/>
          </a:p>
          <a:p>
            <a:pPr marL="0" lvl="1" indent="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100" b="1" dirty="0" smtClean="0"/>
              <a:t> Account for new entries and exits in a systematic way : </a:t>
            </a:r>
            <a:r>
              <a:rPr lang="en-US" sz="2100" dirty="0" smtClean="0"/>
              <a:t>Capture a balanced flow of individuals into and out of the data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</p:txBody>
      </p:sp>
      <p:sp>
        <p:nvSpPr>
          <p:cNvPr id="14339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>
                <a:solidFill>
                  <a:schemeClr val="tx2"/>
                </a:solidFill>
              </a:rPr>
              <a:t>The FRBNY Consumer Credit Panel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Longitudinal information on all individual mortgages:   first mortgages, closed-end seconds, HELOCs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Individual mortgage account variables: opening date, origination amount, current balance, credit limit, delinquency status, individual/joint account, term/monthly payment, GSE loan, narrative codes detailing credit events such as foreclosure</a:t>
            </a: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Consumer level information on auto loans, credit cards, student loans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Consumer-level auto loan, credit card, student loan data: Total balance and # accounts, delinquency detail, origination amount and credit limit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Public record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Public record information on bankruptcies, collections, tax liens</a:t>
            </a: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Individual characteristics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Borrower characteristics: birth year, geographic location (state, </a:t>
            </a:r>
            <a:r>
              <a:rPr lang="en-US" sz="2100" dirty="0" err="1" smtClean="0"/>
              <a:t>zipcode</a:t>
            </a:r>
            <a:r>
              <a:rPr lang="en-US" sz="2100" dirty="0" smtClean="0"/>
              <a:t>, census block)</a:t>
            </a:r>
          </a:p>
          <a:p>
            <a:pPr lvl="1" eaLnBrk="1" hangingPunct="1">
              <a:lnSpc>
                <a:spcPct val="80000"/>
              </a:lnSpc>
            </a:pPr>
            <a:endParaRPr lang="en-US" sz="2100" dirty="0" smtClean="0"/>
          </a:p>
        </p:txBody>
      </p:sp>
      <p:sp>
        <p:nvSpPr>
          <p:cNvPr id="16387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>
                <a:solidFill>
                  <a:schemeClr val="tx2"/>
                </a:solidFill>
              </a:rPr>
              <a:t>Main Features of FRBNY CCP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Servicers with ZZ (miscellaneous servicers) were dropped from credit trend variables. (account level exclusion)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This includes department of education !!</a:t>
            </a:r>
          </a:p>
          <a:p>
            <a:pPr lvl="1" eaLnBrk="1" hangingPunct="1">
              <a:lnSpc>
                <a:spcPct val="80000"/>
              </a:lnSpc>
            </a:pPr>
            <a:endParaRPr lang="en-US" sz="21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Credit trend variables and CMA variables are pre-set, and all the revisions should be made through custom attributes.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Since 2Q2011, custom attributes were modified to include the omitted accounts. (2Q2011 has supplemental files to replace the original)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Prior to 2Q2011, this is achieved by loan level data (FRBNY and FRBP RADAR group) and added / updated for each quarter before and after. (currently being evaluated for data integrity.)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5% primary samples for 2011 and before, including family members since 2012.</a:t>
            </a:r>
          </a:p>
          <a:p>
            <a:pPr eaLnBrk="1" hangingPunct="1">
              <a:lnSpc>
                <a:spcPct val="80000"/>
              </a:lnSpc>
            </a:pPr>
            <a:endParaRPr lang="en-US" sz="2100" dirty="0" smtClean="0"/>
          </a:p>
        </p:txBody>
      </p:sp>
      <p:sp>
        <p:nvSpPr>
          <p:cNvPr id="16387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Student Loan information : Roll-up variables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Detailed Loan level information on origination date, origination amount, balance, delinquency status, terms/payment, narrative codes (such as payment deferred, collection account, etc), past due amount, scrambled account number and servicer number.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Up to 20 accounts from the biggest balance to the smallest. Roll up variables are not restricted by this max number. </a:t>
            </a:r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Useful for calculating originations, payment behavior, consolidations, defaults and accounting for servicer reporting practices.</a:t>
            </a:r>
          </a:p>
        </p:txBody>
      </p:sp>
      <p:sp>
        <p:nvSpPr>
          <p:cNvPr id="16387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Student Loan information : Loan Level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066800"/>
            <a:ext cx="611974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Chart 2"/>
          <p:cNvGraphicFramePr/>
          <p:nvPr/>
        </p:nvGraphicFramePr>
        <p:xfrm>
          <a:off x="533400" y="533400"/>
          <a:ext cx="8000999" cy="586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Details of the sample design and creating sample weights: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An Introduction to the FRBNY Consumer Credit Panel, Lee and van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Klaauw</a:t>
            </a:r>
            <a:r>
              <a:rPr lang="en-US" sz="2400" dirty="0" smtClean="0"/>
              <a:t>, 2010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CCP/Equifax </a:t>
            </a:r>
            <a:r>
              <a:rPr lang="en-US" sz="2800" b="1" dirty="0" smtClean="0">
                <a:solidFill>
                  <a:schemeClr val="tx2"/>
                </a:solidFill>
              </a:rPr>
              <a:t>Sample </a:t>
            </a:r>
            <a:r>
              <a:rPr lang="en-US" sz="2800" b="1" dirty="0">
                <a:solidFill>
                  <a:schemeClr val="tx2"/>
                </a:solidFill>
              </a:rPr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0" y="632460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2412" y="285750"/>
          <a:ext cx="8639175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Source: FRBNY CCP/Equifax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240195" y="285750"/>
          <a:ext cx="866360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Aggregate student loan balance has grown </a:t>
            </a:r>
            <a:r>
              <a:rPr lang="en-US" sz="2300" dirty="0" smtClean="0"/>
              <a:t>dramatically over the past 13 years, more than doubling since 2005.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Aggregate student loan balance now larger than aggregate credit card balance.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/>
              <a:t>While all other consumer debt categories declined from their 2008Q3 peak (some substantially), student loans have continued to grow rapidly: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Wingdings"/>
              <a:buChar char="à"/>
            </a:pPr>
            <a:r>
              <a:rPr lang="en-US" sz="2300" dirty="0" smtClean="0">
                <a:sym typeface="Wingdings" pitchFamily="2" charset="2"/>
              </a:rPr>
              <a:t>All other consumer debt off 12 percent, or $1.53 trillion, since 2008Q3.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3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300" dirty="0" smtClean="0">
                <a:sym typeface="Wingdings" pitchFamily="2" charset="2"/>
              </a:rPr>
              <a:t> Aggregate student loan balance up 48 percent, or $292 billion, since 2008Q3.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/>
          </a:p>
        </p:txBody>
      </p:sp>
      <p:sp>
        <p:nvSpPr>
          <p:cNvPr id="15364" name="Title 2"/>
          <p:cNvSpPr>
            <a:spLocks/>
          </p:cNvSpPr>
          <p:nvPr/>
        </p:nvSpPr>
        <p:spPr bwMode="auto">
          <a:xfrm>
            <a:off x="393700" y="0"/>
            <a:ext cx="82296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64008" rIns="0" bIns="0" anchor="ctr"/>
          <a:lstStyle/>
          <a:p>
            <a:pPr>
              <a:lnSpc>
                <a:spcPts val="25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Aggregate Student Loan Trend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6400800"/>
            <a:ext cx="2867580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lnSpc>
                <a:spcPct val="80000"/>
              </a:lnSpc>
            </a:pPr>
            <a:r>
              <a:rPr lang="en-US" sz="1600" dirty="0" smtClean="0"/>
              <a:t>Source: FRBNY CCP/Equifax</a:t>
            </a:r>
            <a:endParaRPr lang="en-US" altLang="ko-KR" sz="16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7175" y="290512"/>
          <a:ext cx="8629650" cy="627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52412" y="285750"/>
          <a:ext cx="8639175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5413</TotalTime>
  <Words>1276</Words>
  <Application>Microsoft Office PowerPoint</Application>
  <PresentationFormat>On-screen Show (4:3)</PresentationFormat>
  <Paragraphs>189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Student Loan Balance &amp; Repayment Trends in the FRBNY Consumer Credit Panel</vt:lpstr>
      <vt:lpstr>Slide 2</vt:lpstr>
      <vt:lpstr>Representative Panel and Household Matching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Federal Reserve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Donghoon Lee</dc:creator>
  <cp:lastModifiedBy>B1MXB11</cp:lastModifiedBy>
  <cp:revision>385</cp:revision>
  <dcterms:created xsi:type="dcterms:W3CDTF">2011-04-21T20:48:28Z</dcterms:created>
  <dcterms:modified xsi:type="dcterms:W3CDTF">2012-06-06T02:35:53Z</dcterms:modified>
</cp:coreProperties>
</file>